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52"/>
  </p:notesMasterIdLst>
  <p:handoutMasterIdLst>
    <p:handoutMasterId r:id="rId53"/>
  </p:handoutMasterIdLst>
  <p:sldIdLst>
    <p:sldId id="256" r:id="rId2"/>
    <p:sldId id="257" r:id="rId3"/>
    <p:sldId id="258" r:id="rId4"/>
    <p:sldId id="262" r:id="rId5"/>
    <p:sldId id="326" r:id="rId6"/>
    <p:sldId id="263" r:id="rId7"/>
    <p:sldId id="259" r:id="rId8"/>
    <p:sldId id="260" r:id="rId9"/>
    <p:sldId id="261" r:id="rId10"/>
    <p:sldId id="265" r:id="rId11"/>
    <p:sldId id="291" r:id="rId12"/>
    <p:sldId id="327" r:id="rId13"/>
    <p:sldId id="264" r:id="rId14"/>
    <p:sldId id="266" r:id="rId15"/>
    <p:sldId id="276" r:id="rId16"/>
    <p:sldId id="328" r:id="rId17"/>
    <p:sldId id="330" r:id="rId18"/>
    <p:sldId id="267" r:id="rId19"/>
    <p:sldId id="275" r:id="rId20"/>
    <p:sldId id="331" r:id="rId21"/>
    <p:sldId id="268" r:id="rId22"/>
    <p:sldId id="281" r:id="rId23"/>
    <p:sldId id="329" r:id="rId24"/>
    <p:sldId id="270" r:id="rId25"/>
    <p:sldId id="271" r:id="rId26"/>
    <p:sldId id="282" r:id="rId27"/>
    <p:sldId id="332" r:id="rId28"/>
    <p:sldId id="284" r:id="rId29"/>
    <p:sldId id="279" r:id="rId30"/>
    <p:sldId id="277" r:id="rId31"/>
    <p:sldId id="285" r:id="rId32"/>
    <p:sldId id="334" r:id="rId33"/>
    <p:sldId id="333" r:id="rId34"/>
    <p:sldId id="280" r:id="rId35"/>
    <p:sldId id="290" r:id="rId36"/>
    <p:sldId id="308" r:id="rId37"/>
    <p:sldId id="287" r:id="rId38"/>
    <p:sldId id="293" r:id="rId39"/>
    <p:sldId id="292" r:id="rId40"/>
    <p:sldId id="288" r:id="rId41"/>
    <p:sldId id="289" r:id="rId42"/>
    <p:sldId id="324" r:id="rId43"/>
    <p:sldId id="335" r:id="rId44"/>
    <p:sldId id="320" r:id="rId45"/>
    <p:sldId id="321" r:id="rId46"/>
    <p:sldId id="322" r:id="rId47"/>
    <p:sldId id="325" r:id="rId48"/>
    <p:sldId id="336" r:id="rId49"/>
    <p:sldId id="323" r:id="rId50"/>
    <p:sldId id="269" r:id="rId5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30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157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157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157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BDC76421-1A19-4266-AC39-E525B8A0E2F2}" type="slidenum">
              <a:rPr lang="en-US"/>
              <a:pPr>
                <a:defRPr/>
              </a:pPr>
              <a:t>‹#›</a:t>
            </a:fld>
            <a:endParaRPr lang="en-US"/>
          </a:p>
        </p:txBody>
      </p:sp>
    </p:spTree>
    <p:extLst>
      <p:ext uri="{BB962C8B-B14F-4D97-AF65-F5344CB8AC3E}">
        <p14:creationId xmlns:p14="http://schemas.microsoft.com/office/powerpoint/2010/main" val="29198455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542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C6177FE-DFDE-43F9-843A-983F2ED3B86D}" type="slidenum">
              <a:rPr lang="en-US"/>
              <a:pPr>
                <a:defRPr/>
              </a:pPr>
              <a:t>‹#›</a:t>
            </a:fld>
            <a:endParaRPr lang="en-US"/>
          </a:p>
        </p:txBody>
      </p:sp>
    </p:spTree>
    <p:extLst>
      <p:ext uri="{BB962C8B-B14F-4D97-AF65-F5344CB8AC3E}">
        <p14:creationId xmlns:p14="http://schemas.microsoft.com/office/powerpoint/2010/main" val="22598250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A3287588-BF84-459C-84AF-8E3EB084D673}" type="slidenum">
              <a:rPr lang="en-US" smtClean="0"/>
              <a:pPr/>
              <a:t>1</a:t>
            </a:fld>
            <a:endParaRPr lang="en-US"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BCE972C8-077E-490A-BD95-A4874E631A36}" type="slidenum">
              <a:rPr lang="en-US" smtClean="0"/>
              <a:pPr/>
              <a:t>10</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F5408369-7526-4140-8F18-668D0466402A}" type="slidenum">
              <a:rPr lang="en-US" smtClean="0"/>
              <a:pPr/>
              <a:t>11</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DB31B6E2-2C58-49D1-BBC0-AEF9B3E1BAC0}" type="slidenum">
              <a:rPr lang="en-US" smtClean="0"/>
              <a:pPr/>
              <a:t>12</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3E75A55-844C-4FFD-BF0E-1D7AEA8D8286}" type="slidenum">
              <a:rPr lang="en-US" smtClean="0"/>
              <a:pPr/>
              <a:t>13</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300AF58-EAB1-4FD7-AAD0-535FCA57B30C}" type="slidenum">
              <a:rPr lang="en-US" smtClean="0"/>
              <a:pPr/>
              <a:t>14</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C0BFE26D-7EF4-4E56-A944-968132F1AF04}" type="slidenum">
              <a:rPr lang="en-US" smtClean="0"/>
              <a:pPr/>
              <a:t>15</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A90057EE-BC14-4150-9CD5-38382162B201}" type="slidenum">
              <a:rPr lang="en-US" smtClean="0"/>
              <a:pPr/>
              <a:t>16</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7F3A8591-A738-4957-9A47-9F0E25994196}" type="slidenum">
              <a:rPr lang="en-US" smtClean="0"/>
              <a:pPr/>
              <a:t>17</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2B9D07CA-6F27-4E77-B77C-12B72DE751E3}" type="slidenum">
              <a:rPr lang="en-US" smtClean="0"/>
              <a:pPr/>
              <a:t>18</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72C0A67-FF68-4874-835C-BE1090B52511}" type="slidenum">
              <a:rPr lang="en-US" smtClean="0"/>
              <a:pPr/>
              <a:t>19</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D894CEB6-DE44-4FC8-A0C6-ED24D0F2EEA7}" type="slidenum">
              <a:rPr lang="en-US" smtClean="0"/>
              <a:pPr/>
              <a:t>2</a:t>
            </a:fld>
            <a:endParaRPr 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D45B89F7-2352-4602-88C0-335C6C493573}" type="slidenum">
              <a:rPr lang="en-US" smtClean="0"/>
              <a:pPr/>
              <a:t>20</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5253790E-18DD-440F-BBF2-BEE4FFE1CB54}" type="slidenum">
              <a:rPr lang="en-US" smtClean="0"/>
              <a:pPr/>
              <a:t>21</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DCBEB51-6792-4928-B566-69BE1FDF6376}" type="slidenum">
              <a:rPr lang="en-US" smtClean="0"/>
              <a:pPr/>
              <a:t>22</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FD3EEF88-C4FE-44F2-A0A1-2B692E23B060}" type="slidenum">
              <a:rPr lang="en-US" smtClean="0"/>
              <a:pPr/>
              <a:t>23</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31FBEC29-ACD5-41E9-B6C6-8EC9497D16FB}" type="slidenum">
              <a:rPr lang="en-US" smtClean="0"/>
              <a:pPr/>
              <a:t>24</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50350BCB-5F1C-4C11-B8E0-59F8C38580A0}" type="slidenum">
              <a:rPr lang="en-US" smtClean="0"/>
              <a:pPr/>
              <a:t>25</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9798BDD2-84C5-4A1A-9BC3-CC8AF14A28D6}" type="slidenum">
              <a:rPr lang="en-US" smtClean="0"/>
              <a:pPr/>
              <a:t>26</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20C3BBFB-9C54-4A7C-96D2-9A5E6016F1A0}" type="slidenum">
              <a:rPr lang="en-US" smtClean="0"/>
              <a:pPr/>
              <a:t>27</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B66E252D-AD21-45C2-85B5-FE1C8E64EE65}" type="slidenum">
              <a:rPr lang="en-US" smtClean="0"/>
              <a:pPr/>
              <a:t>28</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6AB95973-394E-40A3-8FA4-E5589DB6DEBD}" type="slidenum">
              <a:rPr lang="en-US" smtClean="0"/>
              <a:pPr/>
              <a:t>29</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347C99A-9EC4-41C5-884C-33C60F3E9538}" type="slidenum">
              <a:rPr lang="en-US" smtClean="0"/>
              <a:pPr/>
              <a:t>3</a:t>
            </a:fld>
            <a:endParaRPr 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579F1284-96E7-4EE0-AE18-A50AF2DEC0BD}" type="slidenum">
              <a:rPr lang="en-US" smtClean="0"/>
              <a:pPr/>
              <a:t>30</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7A19BD87-9B9A-40DD-94CF-62744C3CDAD1}" type="slidenum">
              <a:rPr lang="en-US" smtClean="0"/>
              <a:pPr/>
              <a:t>31</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C6BFF404-09F0-44F6-970E-4188E7ACB4ED}" type="slidenum">
              <a:rPr lang="en-US" smtClean="0"/>
              <a:pPr/>
              <a:t>33</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81D552AB-8F50-460B-BC7E-0DAB4F042071}" type="slidenum">
              <a:rPr lang="en-US" smtClean="0"/>
              <a:pPr/>
              <a:t>34</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809106B6-466A-4199-804E-7270466232C8}" type="slidenum">
              <a:rPr lang="en-US" smtClean="0"/>
              <a:pPr/>
              <a:t>35</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9243A526-A3C8-4A0F-8A66-ECE915ACE3C7}" type="slidenum">
              <a:rPr lang="en-US" smtClean="0"/>
              <a:pPr/>
              <a:t>36</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97608569-F075-4A77-91D8-B990816A4770}" type="slidenum">
              <a:rPr lang="en-US" smtClean="0"/>
              <a:pPr/>
              <a:t>37</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042C6BAF-AB72-4147-B4D5-091972A4C4E8}" type="slidenum">
              <a:rPr lang="en-US" smtClean="0"/>
              <a:pPr/>
              <a:t>38</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E7941A14-6163-4B22-9B1C-C1EF478F3AD5}" type="slidenum">
              <a:rPr lang="en-US" smtClean="0"/>
              <a:pPr/>
              <a:t>39</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D50B9E58-9CA9-455E-98B0-5C6F6C446A9D}" type="slidenum">
              <a:rPr lang="en-US" smtClean="0"/>
              <a:pPr/>
              <a:t>40</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A58C5AA8-02E3-4AF9-B00E-9B01E4B21D3C}" type="slidenum">
              <a:rPr lang="en-US" smtClean="0"/>
              <a:pPr/>
              <a:t>4</a:t>
            </a:fld>
            <a:endParaRPr 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D119A012-4783-40DC-BEC0-68B5B139E022}" type="slidenum">
              <a:rPr lang="en-US" smtClean="0"/>
              <a:pPr/>
              <a:t>41</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BEB0EAD1-28FB-4137-B0FE-B639B8B4CB7A}" type="slidenum">
              <a:rPr lang="en-US" smtClean="0"/>
              <a:pPr/>
              <a:t>42</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20A470B4-59B1-4C37-B240-F2C119B9C4F7}" type="slidenum">
              <a:rPr lang="en-US" smtClean="0"/>
              <a:pPr/>
              <a:t>44</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28F41BDD-FBEC-429D-B491-E2B624560B09}" type="slidenum">
              <a:rPr lang="en-US" smtClean="0"/>
              <a:pPr/>
              <a:t>45</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484FA976-FF46-45B0-8FA1-D2004C34D38E}" type="slidenum">
              <a:rPr lang="en-US" smtClean="0"/>
              <a:pPr/>
              <a:t>46</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2288DDBE-2CB6-4EF7-BAEB-464A6269FDD9}" type="slidenum">
              <a:rPr lang="en-US" smtClean="0"/>
              <a:pPr/>
              <a:t>47</a:t>
            </a:fld>
            <a:endParaRPr lang="en-US" smtClean="0"/>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C667BF9E-5AB7-4D5D-B3D1-9D82C95DFD56}" type="slidenum">
              <a:rPr lang="en-US" smtClean="0"/>
              <a:pPr/>
              <a:t>49</a:t>
            </a:fld>
            <a:endParaRPr 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67F5454A-B57B-440B-8707-97446B16BDD0}" type="slidenum">
              <a:rPr lang="en-US" smtClean="0"/>
              <a:pPr/>
              <a:t>50</a:t>
            </a:fld>
            <a:endParaRPr lang="en-US" smtClean="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BB745EC-6C08-40B7-A593-3FEEB5F556C4}" type="slidenum">
              <a:rPr lang="en-US" smtClean="0"/>
              <a:pPr/>
              <a:t>5</a:t>
            </a:fld>
            <a:endParaRPr 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357F1BB8-FFF9-43EC-AAC7-DC5D2FF7490D}" type="slidenum">
              <a:rPr lang="en-US" smtClean="0"/>
              <a:pPr/>
              <a:t>6</a:t>
            </a:fld>
            <a:endParaRPr 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D2FBBDE1-769E-426C-9814-ADFC56D8FC9E}" type="slidenum">
              <a:rPr lang="en-US" smtClean="0"/>
              <a:pPr/>
              <a:t>7</a:t>
            </a:fld>
            <a:endParaRPr 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A1D4F2B6-C698-4F85-8D02-7DC39D3728CF}" type="slidenum">
              <a:rPr lang="en-US" smtClean="0"/>
              <a:pPr/>
              <a:t>8</a:t>
            </a:fld>
            <a:endParaRPr 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0E244EE9-33F5-47BB-B63A-92226868DD32}" type="slidenum">
              <a:rPr lang="en-US" smtClean="0"/>
              <a:pPr/>
              <a:t>9</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9"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0"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1"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12"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6"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7"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122891" name="Rectangle 11"/>
          <p:cNvSpPr>
            <a:spLocks noGrp="1" noChangeArrowheads="1"/>
          </p:cNvSpPr>
          <p:nvPr>
            <p:ph type="ctrTitle" sz="quarter"/>
          </p:nvPr>
        </p:nvSpPr>
        <p:spPr>
          <a:xfrm>
            <a:off x="685800" y="1736725"/>
            <a:ext cx="7772400" cy="1920875"/>
          </a:xfrm>
        </p:spPr>
        <p:txBody>
          <a:bodyPr/>
          <a:lstStyle>
            <a:lvl1pPr>
              <a:defRPr/>
            </a:lvl1pPr>
          </a:lstStyle>
          <a:p>
            <a:r>
              <a:rPr lang="en-US"/>
              <a:t>Click to edit Master title style</a:t>
            </a:r>
          </a:p>
        </p:txBody>
      </p:sp>
      <p:sp>
        <p:nvSpPr>
          <p:cNvPr id="12289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B043A266-E309-4AAD-9BB9-CF6072A132E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881893F4-0F49-4912-83A0-B12C9BFA7ED3}"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7E457E55-CCC1-4129-8E1A-D6D81CD6E258}"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0FB75DE9-2DB5-4689-8A94-8175781C1FCD}"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2CD193EA-A670-419F-890E-00F0B5E65A55}"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EAE8D66-3301-4E21-B940-185C0CF4DB29}"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62AECA87-F308-4DB0-B711-FCBBD7151DF9}"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56A0831D-7C66-49E1-B28D-9BFDCFBD96AA}"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B42140D8-2C96-4D6C-AD0C-D2417FEB8F0F}"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8C1C96A1-9A3B-4F70-8746-D1C50D094AEC}"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9AFEDBCD-5F42-43A2-9B07-DAC0251CC707}"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620AC2E1-61DE-4B23-82FE-6B108DE7FE25}"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05E571C5-CECB-4473-AFF0-D6DB42FE3CE8}"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E8789390-24C5-4BF5-BB19-E538EBD42CEA}"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2185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D8E609F-AF60-4006-8393-5650E929440E}"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12186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p>
            </p:txBody>
          </p:sp>
          <p:sp>
            <p:nvSpPr>
              <p:cNvPr id="12186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p>
            </p:txBody>
          </p:sp>
          <p:sp>
            <p:nvSpPr>
              <p:cNvPr id="12186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p>
            </p:txBody>
          </p:sp>
          <p:sp>
            <p:nvSpPr>
              <p:cNvPr id="12186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a:defRPr/>
                </a:pPr>
                <a:endParaRPr lang="en-US"/>
              </a:p>
            </p:txBody>
          </p:sp>
          <p:sp>
            <p:nvSpPr>
              <p:cNvPr id="12186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p>
            </p:txBody>
          </p:sp>
        </p:grpSp>
        <p:sp>
          <p:nvSpPr>
            <p:cNvPr id="12186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p>
          </p:txBody>
        </p:sp>
        <p:sp>
          <p:nvSpPr>
            <p:cNvPr id="12186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12186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187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pPr>
              <a:defRPr/>
            </a:pPr>
            <a:endParaRPr lang="en-US"/>
          </a:p>
        </p:txBody>
      </p:sp>
      <p:sp>
        <p:nvSpPr>
          <p:cNvPr id="12187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10"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1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Interahamwe" TargetMode="External"/><Relationship Id="rId4" Type="http://schemas.openxmlformats.org/officeDocument/2006/relationships/image" Target="../media/image22.jpeg"/><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jpeg"/><Relationship Id="rId5" Type="http://schemas.openxmlformats.org/officeDocument/2006/relationships/image" Target="../media/image28.jpeg"/><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 Id="rId3" Type="http://schemas.openxmlformats.org/officeDocument/2006/relationships/image" Target="../media/image3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image" Target="../media/image3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jpeg"/><Relationship Id="rId1" Type="http://schemas.openxmlformats.org/officeDocument/2006/relationships/slideLayout" Target="../slideLayouts/slideLayout1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wmf"/><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5" Type="http://schemas.openxmlformats.org/officeDocument/2006/relationships/image" Target="../media/image40.jpe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1.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42.jpeg"/></Relationships>
</file>

<file path=ppt/slides/_rels/slide47.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5.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 Id="rId3" Type="http://schemas.openxmlformats.org/officeDocument/2006/relationships/image" Target="../media/image46.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hyperlink" Target="http://images.google.com/imgres?imgurl=http://www.volkermord.com/freehosting/wk-youth/Files/Swastika.jpg&amp;imgrefurl=http://www.volkermord.com/freehosting/wk-youth/SitePages/downloads.htm&amp;h=1024&amp;w=1280&amp;sz=360&amp;tbnid=8poUYzpnDCjTtM:&amp;tbnh=120&amp;tbnw=150&amp;hl=en&amp;start=82&amp;prev=/images?q=swastika&amp;start=80&amp;svnum=10&amp;hl=en&amp;lr=&amp;sa=N" TargetMode="External"/><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457200" y="533400"/>
            <a:ext cx="8382000" cy="990600"/>
          </a:xfrm>
        </p:spPr>
        <p:txBody>
          <a:bodyPr/>
          <a:lstStyle/>
          <a:p>
            <a:pPr eaLnBrk="1" hangingPunct="1">
              <a:defRPr/>
            </a:pPr>
            <a:r>
              <a:rPr lang="en-US" sz="4500" dirty="0" smtClean="0"/>
              <a:t>The Eight Stages of </a:t>
            </a:r>
            <a:r>
              <a:rPr lang="en-US" sz="4000" dirty="0" smtClean="0"/>
              <a:t>Genocide</a:t>
            </a:r>
          </a:p>
        </p:txBody>
      </p:sp>
      <p:sp>
        <p:nvSpPr>
          <p:cNvPr id="4099" name="Rectangle 3"/>
          <p:cNvSpPr>
            <a:spLocks noGrp="1" noChangeArrowheads="1"/>
          </p:cNvSpPr>
          <p:nvPr>
            <p:ph type="subTitle" idx="1"/>
          </p:nvPr>
        </p:nvSpPr>
        <p:spPr>
          <a:xfrm>
            <a:off x="1600200" y="5410200"/>
            <a:ext cx="6400800" cy="1143000"/>
          </a:xfrm>
        </p:spPr>
        <p:txBody>
          <a:bodyPr/>
          <a:lstStyle/>
          <a:p>
            <a:pPr eaLnBrk="1" hangingPunct="1">
              <a:lnSpc>
                <a:spcPct val="90000"/>
              </a:lnSpc>
              <a:defRPr/>
            </a:pPr>
            <a:r>
              <a:rPr lang="en-US" b="1" smtClean="0">
                <a:solidFill>
                  <a:schemeClr val="tx2"/>
                </a:solidFill>
              </a:rPr>
              <a:t>Dr. Gregory Stanton</a:t>
            </a:r>
          </a:p>
          <a:p>
            <a:pPr eaLnBrk="1" hangingPunct="1">
              <a:lnSpc>
                <a:spcPct val="90000"/>
              </a:lnSpc>
              <a:defRPr/>
            </a:pPr>
            <a:r>
              <a:rPr lang="en-US" b="1" smtClean="0">
                <a:solidFill>
                  <a:schemeClr val="tx2"/>
                </a:solidFill>
              </a:rPr>
              <a:t>Genocide Watch</a:t>
            </a:r>
            <a:endParaRPr lang="en-US" smtClean="0"/>
          </a:p>
          <a:p>
            <a:pPr eaLnBrk="1" hangingPunct="1">
              <a:lnSpc>
                <a:spcPct val="90000"/>
              </a:lnSpc>
              <a:defRPr/>
            </a:pPr>
            <a:endParaRPr lang="en-US" smtClean="0"/>
          </a:p>
        </p:txBody>
      </p:sp>
      <p:pic>
        <p:nvPicPr>
          <p:cNvPr id="3076" name="Picture 4" descr="genocidedarfur"/>
          <p:cNvPicPr>
            <a:picLocks noChangeAspect="1" noChangeArrowheads="1"/>
          </p:cNvPicPr>
          <p:nvPr/>
        </p:nvPicPr>
        <p:blipFill>
          <a:blip r:embed="rId3" cstate="print"/>
          <a:srcRect/>
          <a:stretch>
            <a:fillRect/>
          </a:stretch>
        </p:blipFill>
        <p:spPr bwMode="auto">
          <a:xfrm>
            <a:off x="1447800" y="1752600"/>
            <a:ext cx="6400800" cy="3429000"/>
          </a:xfrm>
          <a:prstGeom prst="rect">
            <a:avLst/>
          </a:prstGeom>
          <a:noFill/>
          <a:ln w="9525">
            <a:noFill/>
            <a:miter lim="800000"/>
            <a:headEnd/>
            <a:tailEnd/>
          </a:ln>
        </p:spPr>
      </p:pic>
      <p:sp>
        <p:nvSpPr>
          <p:cNvPr id="3077" name="Text Box 5"/>
          <p:cNvSpPr txBox="1">
            <a:spLocks noChangeArrowheads="1"/>
          </p:cNvSpPr>
          <p:nvPr/>
        </p:nvSpPr>
        <p:spPr bwMode="auto">
          <a:xfrm>
            <a:off x="6804025" y="6392863"/>
            <a:ext cx="2111375" cy="274637"/>
          </a:xfrm>
          <a:prstGeom prst="rect">
            <a:avLst/>
          </a:prstGeom>
          <a:noFill/>
          <a:ln w="9525">
            <a:noFill/>
            <a:miter lim="800000"/>
            <a:headEnd/>
            <a:tailEnd/>
          </a:ln>
        </p:spPr>
        <p:txBody>
          <a:bodyPr>
            <a:spAutoFit/>
          </a:bodyPr>
          <a:lstStyle/>
          <a:p>
            <a:pPr>
              <a:spcBef>
                <a:spcPct val="50000"/>
              </a:spcBef>
            </a:pPr>
            <a:r>
              <a:rPr lang="en-US" sz="1200">
                <a:cs typeface="Arial" charset="0"/>
              </a:rPr>
              <a:t>© 2007 Gregory Stanton</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title"/>
          </p:nvPr>
        </p:nvSpPr>
        <p:spPr/>
        <p:txBody>
          <a:bodyPr/>
          <a:lstStyle/>
          <a:p>
            <a:pPr eaLnBrk="1" hangingPunct="1">
              <a:defRPr/>
            </a:pPr>
            <a:r>
              <a:rPr lang="en-US" sz="4000" smtClean="0"/>
              <a:t>Symbolization (Nazi Germany)</a:t>
            </a:r>
            <a:br>
              <a:rPr lang="en-US" sz="4000" smtClean="0"/>
            </a:br>
            <a:endParaRPr lang="en-US" sz="4000" smtClean="0"/>
          </a:p>
        </p:txBody>
      </p:sp>
      <p:sp>
        <p:nvSpPr>
          <p:cNvPr id="18435" name="Rectangle 3"/>
          <p:cNvSpPr>
            <a:spLocks noGrp="1" noChangeArrowheads="1"/>
          </p:cNvSpPr>
          <p:nvPr>
            <p:ph type="body" idx="1"/>
          </p:nvPr>
        </p:nvSpPr>
        <p:spPr>
          <a:xfrm>
            <a:off x="457200" y="914400"/>
            <a:ext cx="8229600" cy="5211763"/>
          </a:xfrm>
        </p:spPr>
        <p:txBody>
          <a:bodyPr/>
          <a:lstStyle/>
          <a:p>
            <a:pPr eaLnBrk="1" hangingPunct="1">
              <a:defRPr/>
            </a:pPr>
            <a:r>
              <a:rPr lang="en-US" sz="2400" b="1" smtClean="0"/>
              <a:t>Homosexuals = pink triangles</a:t>
            </a:r>
          </a:p>
          <a:p>
            <a:pPr eaLnBrk="1" hangingPunct="1">
              <a:defRPr/>
            </a:pPr>
            <a:r>
              <a:rPr lang="en-US" sz="2400" b="1" smtClean="0"/>
              <a:t>Identified homosexuals to SS guards in the camps </a:t>
            </a:r>
          </a:p>
          <a:p>
            <a:pPr eaLnBrk="1" hangingPunct="1">
              <a:defRPr/>
            </a:pPr>
            <a:r>
              <a:rPr lang="en-US" sz="2400" b="1" smtClean="0"/>
              <a:t>Caused discrimination by fellow inmates who shunned homosexuals</a:t>
            </a:r>
            <a:r>
              <a:rPr lang="en-US" sz="1800" b="1" smtClean="0"/>
              <a:t> </a:t>
            </a:r>
          </a:p>
        </p:txBody>
      </p:sp>
      <p:pic>
        <p:nvPicPr>
          <p:cNvPr id="12292" name="Picture 4" descr="pink_triangle"/>
          <p:cNvPicPr>
            <a:picLocks noChangeAspect="1" noChangeArrowheads="1"/>
          </p:cNvPicPr>
          <p:nvPr/>
        </p:nvPicPr>
        <p:blipFill>
          <a:blip r:embed="rId3" cstate="print"/>
          <a:srcRect/>
          <a:stretch>
            <a:fillRect/>
          </a:stretch>
        </p:blipFill>
        <p:spPr bwMode="auto">
          <a:xfrm>
            <a:off x="4191000" y="4648200"/>
            <a:ext cx="4343400" cy="2000250"/>
          </a:xfrm>
          <a:prstGeom prst="rect">
            <a:avLst/>
          </a:prstGeom>
          <a:noFill/>
          <a:ln w="9525">
            <a:noFill/>
            <a:miter lim="800000"/>
            <a:headEnd/>
            <a:tailEnd/>
          </a:ln>
        </p:spPr>
      </p:pic>
      <p:pic>
        <p:nvPicPr>
          <p:cNvPr id="12293" name="Picture 5" descr="The pink triangle (second column from right) was the designated camp badge for male homosexual prisoners, as shown on this undated chart titled &quot;Distinguishing Marks for Protective Custody Prisoners.&quot; In addition to the basic badge (top), variations marked repeat offenders, prisoners in punishment battalions, and homosexual Jews. Other colors identified political prisoners, previously convicted criminals, emigrants, Jehovah's Witnesses, and so-called asocials. Dokumentationsarchiv des österreichischen Widerstandes, Vienna"/>
          <p:cNvPicPr>
            <a:picLocks noChangeAspect="1" noChangeArrowheads="1"/>
          </p:cNvPicPr>
          <p:nvPr/>
        </p:nvPicPr>
        <p:blipFill>
          <a:blip r:embed="rId4" cstate="print"/>
          <a:srcRect/>
          <a:stretch>
            <a:fillRect/>
          </a:stretch>
        </p:blipFill>
        <p:spPr bwMode="auto">
          <a:xfrm>
            <a:off x="685800" y="2667000"/>
            <a:ext cx="3276600" cy="4038600"/>
          </a:xfrm>
          <a:prstGeom prst="rect">
            <a:avLst/>
          </a:prstGeom>
          <a:noFill/>
          <a:ln w="9525">
            <a:noFill/>
            <a:miter lim="800000"/>
            <a:headEnd/>
            <a:tailEnd/>
          </a:ln>
        </p:spPr>
      </p:pic>
      <p:pic>
        <p:nvPicPr>
          <p:cNvPr id="12294" name="Picture 6" descr="pink triangle"/>
          <p:cNvPicPr>
            <a:picLocks noChangeAspect="1" noChangeArrowheads="1"/>
          </p:cNvPicPr>
          <p:nvPr/>
        </p:nvPicPr>
        <p:blipFill>
          <a:blip r:embed="rId5" cstate="print"/>
          <a:srcRect/>
          <a:stretch>
            <a:fillRect/>
          </a:stretch>
        </p:blipFill>
        <p:spPr bwMode="auto">
          <a:xfrm>
            <a:off x="4191000" y="2667000"/>
            <a:ext cx="4343400" cy="1828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pPr eaLnBrk="1" hangingPunct="1">
              <a:defRPr/>
            </a:pPr>
            <a:r>
              <a:rPr lang="en-US" smtClean="0"/>
              <a:t>Symbolization (Cambodia)</a:t>
            </a:r>
          </a:p>
        </p:txBody>
      </p:sp>
      <p:sp>
        <p:nvSpPr>
          <p:cNvPr id="22531" name="Rectangle 3"/>
          <p:cNvSpPr>
            <a:spLocks noGrp="1" noChangeArrowheads="1"/>
          </p:cNvSpPr>
          <p:nvPr>
            <p:ph type="body" sz="half" idx="1"/>
          </p:nvPr>
        </p:nvSpPr>
        <p:spPr/>
        <p:txBody>
          <a:bodyPr/>
          <a:lstStyle/>
          <a:p>
            <a:pPr eaLnBrk="1" hangingPunct="1">
              <a:lnSpc>
                <a:spcPct val="90000"/>
              </a:lnSpc>
              <a:defRPr/>
            </a:pPr>
            <a:r>
              <a:rPr lang="en-US" sz="2800" b="1" smtClean="0"/>
              <a:t>People in the Eastern Zone, near Vietnam, were accused of having “Khmer bodies, but Vietnamese heads.”</a:t>
            </a:r>
          </a:p>
          <a:p>
            <a:pPr eaLnBrk="1" hangingPunct="1">
              <a:lnSpc>
                <a:spcPct val="90000"/>
              </a:lnSpc>
              <a:defRPr/>
            </a:pPr>
            <a:r>
              <a:rPr lang="en-US" sz="2800" b="1" smtClean="0"/>
              <a:t>They were deported to other areas to be worked to death.</a:t>
            </a:r>
          </a:p>
          <a:p>
            <a:pPr eaLnBrk="1" hangingPunct="1">
              <a:lnSpc>
                <a:spcPct val="90000"/>
              </a:lnSpc>
              <a:defRPr/>
            </a:pPr>
            <a:r>
              <a:rPr lang="en-US" sz="2800" b="1" smtClean="0"/>
              <a:t>They were marked with a blue and white checked scarf (Kroma)</a:t>
            </a:r>
          </a:p>
        </p:txBody>
      </p:sp>
      <p:sp>
        <p:nvSpPr>
          <p:cNvPr id="13316" name="Rectangle 4"/>
          <p:cNvSpPr>
            <a:spLocks noChangeArrowheads="1"/>
          </p:cNvSpPr>
          <p:nvPr/>
        </p:nvSpPr>
        <p:spPr bwMode="auto">
          <a:xfrm>
            <a:off x="2290763" y="3048000"/>
            <a:ext cx="184150" cy="762000"/>
          </a:xfrm>
          <a:prstGeom prst="rect">
            <a:avLst/>
          </a:prstGeom>
          <a:noFill/>
          <a:ln w="9525">
            <a:noFill/>
            <a:miter lim="800000"/>
            <a:headEnd/>
            <a:tailEnd/>
          </a:ln>
        </p:spPr>
        <p:txBody>
          <a:bodyPr wrap="none">
            <a:spAutoFit/>
          </a:bodyPr>
          <a:lstStyle/>
          <a:p>
            <a:pPr eaLnBrk="1" hangingPunct="1"/>
            <a:endParaRPr lang="en-US" sz="4400">
              <a:solidFill>
                <a:schemeClr val="tx2"/>
              </a:solidFill>
              <a:ea typeface="Osaka" pitchFamily="-74" charset="-128"/>
            </a:endParaRPr>
          </a:p>
        </p:txBody>
      </p:sp>
      <p:sp>
        <p:nvSpPr>
          <p:cNvPr id="13317" name="Rectangle 5"/>
          <p:cNvSpPr>
            <a:spLocks noChangeArrowheads="1"/>
          </p:cNvSpPr>
          <p:nvPr/>
        </p:nvSpPr>
        <p:spPr bwMode="auto">
          <a:xfrm>
            <a:off x="2290763" y="3048000"/>
            <a:ext cx="184150" cy="762000"/>
          </a:xfrm>
          <a:prstGeom prst="rect">
            <a:avLst/>
          </a:prstGeom>
          <a:noFill/>
          <a:ln w="9525">
            <a:noFill/>
            <a:miter lim="800000"/>
            <a:headEnd/>
            <a:tailEnd/>
          </a:ln>
        </p:spPr>
        <p:txBody>
          <a:bodyPr wrap="none">
            <a:spAutoFit/>
          </a:bodyPr>
          <a:lstStyle/>
          <a:p>
            <a:pPr eaLnBrk="1" hangingPunct="1"/>
            <a:endParaRPr lang="en-US" sz="4400">
              <a:solidFill>
                <a:schemeClr val="tx2"/>
              </a:solidFill>
              <a:ea typeface="Osaka" pitchFamily="-74" charset="-128"/>
            </a:endParaRPr>
          </a:p>
        </p:txBody>
      </p:sp>
      <p:pic>
        <p:nvPicPr>
          <p:cNvPr id="13318" name="Picture 6" descr="slide39"/>
          <p:cNvPicPr>
            <a:picLocks noGrp="1" noChangeAspect="1" noChangeArrowheads="1"/>
          </p:cNvPicPr>
          <p:nvPr>
            <p:ph sz="half" idx="2"/>
          </p:nvPr>
        </p:nvPicPr>
        <p:blipFill>
          <a:blip r:embed="rId3" cstate="print"/>
          <a:srcRect/>
          <a:stretch>
            <a:fillRect/>
          </a:stretch>
        </p:blipFill>
        <p:spPr>
          <a:xfrm>
            <a:off x="4648200" y="2470150"/>
            <a:ext cx="4038600" cy="2786063"/>
          </a:xfr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rrowheads="1"/>
          </p:cNvSpPr>
          <p:nvPr>
            <p:ph type="title"/>
          </p:nvPr>
        </p:nvSpPr>
        <p:spPr/>
        <p:txBody>
          <a:bodyPr/>
          <a:lstStyle/>
          <a:p>
            <a:pPr eaLnBrk="1" hangingPunct="1">
              <a:defRPr/>
            </a:pPr>
            <a:r>
              <a:rPr lang="en-US" smtClean="0"/>
              <a:t>Prevention: Symbolization</a:t>
            </a:r>
          </a:p>
        </p:txBody>
      </p:sp>
      <p:sp>
        <p:nvSpPr>
          <p:cNvPr id="96259" name="Rectangle 3"/>
          <p:cNvSpPr>
            <a:spLocks noGrp="1" noChangeArrowheads="1"/>
          </p:cNvSpPr>
          <p:nvPr>
            <p:ph type="body" idx="1"/>
          </p:nvPr>
        </p:nvSpPr>
        <p:spPr/>
        <p:txBody>
          <a:bodyPr/>
          <a:lstStyle/>
          <a:p>
            <a:pPr eaLnBrk="1" hangingPunct="1">
              <a:defRPr/>
            </a:pPr>
            <a:r>
              <a:rPr lang="en-US" b="1" dirty="0" smtClean="0"/>
              <a:t>Get ethnic, religious, racial, and national identities removed from ID cards, passports.</a:t>
            </a:r>
          </a:p>
          <a:p>
            <a:pPr eaLnBrk="1" hangingPunct="1">
              <a:defRPr/>
            </a:pPr>
            <a:r>
              <a:rPr lang="en-US" b="1" dirty="0" smtClean="0"/>
              <a:t>Protest imposition of marking symbols on targeted groups (yellow cloth on Hindus in Taliban Afghanistan).</a:t>
            </a:r>
          </a:p>
          <a:p>
            <a:pPr eaLnBrk="1" hangingPunct="1">
              <a:defRPr/>
            </a:pPr>
            <a:r>
              <a:rPr lang="en-US" b="1" dirty="0" smtClean="0"/>
              <a:t>Protest negative or racist words </a:t>
            </a:r>
            <a:r>
              <a:rPr lang="en-US" b="1" smtClean="0"/>
              <a:t>for </a:t>
            </a:r>
            <a:r>
              <a:rPr lang="en-US" b="1" smtClean="0"/>
              <a:t>groups. </a:t>
            </a:r>
            <a:r>
              <a:rPr lang="en-US" b="1" dirty="0" smtClean="0"/>
              <a:t>Work </a:t>
            </a:r>
            <a:r>
              <a:rPr lang="en-US" b="1" dirty="0" smtClean="0"/>
              <a:t>to make them culturally unacceptable.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title"/>
          </p:nvPr>
        </p:nvSpPr>
        <p:spPr>
          <a:xfrm>
            <a:off x="457200" y="0"/>
            <a:ext cx="8229600" cy="1143000"/>
          </a:xfrm>
        </p:spPr>
        <p:txBody>
          <a:bodyPr/>
          <a:lstStyle/>
          <a:p>
            <a:pPr eaLnBrk="1" hangingPunct="1">
              <a:defRPr/>
            </a:pPr>
            <a:r>
              <a:rPr lang="en-US" smtClean="0"/>
              <a:t>Stage 3: Dehumanization</a:t>
            </a:r>
          </a:p>
        </p:txBody>
      </p:sp>
      <p:sp>
        <p:nvSpPr>
          <p:cNvPr id="23555" name="Rectangle 3"/>
          <p:cNvSpPr>
            <a:spLocks noGrp="1" noChangeArrowheads="1"/>
          </p:cNvSpPr>
          <p:nvPr>
            <p:ph type="body" idx="1"/>
          </p:nvPr>
        </p:nvSpPr>
        <p:spPr>
          <a:xfrm>
            <a:off x="228600" y="1066800"/>
            <a:ext cx="8686800" cy="5410200"/>
          </a:xfrm>
        </p:spPr>
        <p:txBody>
          <a:bodyPr/>
          <a:lstStyle/>
          <a:p>
            <a:pPr algn="just" eaLnBrk="1" hangingPunct="1">
              <a:lnSpc>
                <a:spcPct val="80000"/>
              </a:lnSpc>
              <a:defRPr/>
            </a:pPr>
            <a:r>
              <a:rPr lang="en-US" sz="2300" b="1" smtClean="0"/>
              <a:t>One group denies the humanity of another group, and makes the victim group seem subhuman.</a:t>
            </a:r>
          </a:p>
          <a:p>
            <a:pPr algn="just" eaLnBrk="1" hangingPunct="1">
              <a:lnSpc>
                <a:spcPct val="80000"/>
              </a:lnSpc>
              <a:buFont typeface="Wingdings" pitchFamily="2" charset="2"/>
              <a:buNone/>
              <a:defRPr/>
            </a:pPr>
            <a:endParaRPr lang="en-US" sz="2300" b="1" smtClean="0"/>
          </a:p>
          <a:p>
            <a:pPr algn="just" eaLnBrk="1" hangingPunct="1">
              <a:lnSpc>
                <a:spcPct val="80000"/>
              </a:lnSpc>
              <a:defRPr/>
            </a:pPr>
            <a:r>
              <a:rPr lang="en-US" sz="2300" b="1" smtClean="0"/>
              <a:t>Dehumanization overcomes the normal human revulsion against murder.</a:t>
            </a:r>
          </a:p>
          <a:p>
            <a:pPr algn="just" eaLnBrk="1" hangingPunct="1">
              <a:lnSpc>
                <a:spcPct val="80000"/>
              </a:lnSpc>
              <a:buFont typeface="Wingdings" pitchFamily="2" charset="2"/>
              <a:buNone/>
              <a:defRPr/>
            </a:pPr>
            <a:endParaRPr lang="en-US" sz="2300" b="1" smtClean="0"/>
          </a:p>
          <a:p>
            <a:pPr algn="just" eaLnBrk="1" hangingPunct="1">
              <a:lnSpc>
                <a:spcPct val="80000"/>
              </a:lnSpc>
              <a:buFont typeface="Wingdings" pitchFamily="2" charset="2"/>
              <a:buNone/>
              <a:defRPr/>
            </a:pPr>
            <a:endParaRPr lang="en-US" sz="2300" b="1" smtClean="0"/>
          </a:p>
          <a:p>
            <a:pPr algn="just" eaLnBrk="1" hangingPunct="1">
              <a:lnSpc>
                <a:spcPct val="80000"/>
              </a:lnSpc>
              <a:defRPr/>
            </a:pPr>
            <a:endParaRPr lang="en-US" sz="2300" smtClean="0"/>
          </a:p>
          <a:p>
            <a:pPr eaLnBrk="1" hangingPunct="1">
              <a:lnSpc>
                <a:spcPct val="80000"/>
              </a:lnSpc>
              <a:buFont typeface="Wingdings" pitchFamily="2" charset="2"/>
              <a:buNone/>
              <a:defRPr/>
            </a:pPr>
            <a:endParaRPr lang="en-US" sz="1800" smtClean="0"/>
          </a:p>
          <a:p>
            <a:pPr eaLnBrk="1" hangingPunct="1">
              <a:lnSpc>
                <a:spcPct val="80000"/>
              </a:lnSpc>
              <a:buFont typeface="Wingdings" pitchFamily="2" charset="2"/>
              <a:buNone/>
              <a:defRPr/>
            </a:pPr>
            <a:endParaRPr lang="en-US" sz="1600" smtClean="0"/>
          </a:p>
          <a:p>
            <a:pPr eaLnBrk="1" hangingPunct="1">
              <a:lnSpc>
                <a:spcPct val="80000"/>
              </a:lnSpc>
              <a:defRPr/>
            </a:pPr>
            <a:endParaRPr lang="en-US" sz="1800" smtClean="0"/>
          </a:p>
          <a:p>
            <a:pPr eaLnBrk="1" hangingPunct="1">
              <a:lnSpc>
                <a:spcPct val="80000"/>
              </a:lnSpc>
              <a:buFont typeface="Wingdings" pitchFamily="2" charset="2"/>
              <a:buNone/>
              <a:defRPr/>
            </a:pPr>
            <a:endParaRPr lang="en-US" smtClean="0"/>
          </a:p>
        </p:txBody>
      </p:sp>
      <p:pic>
        <p:nvPicPr>
          <p:cNvPr id="15364" name="Picture 4" descr="rwanda11"/>
          <p:cNvPicPr>
            <a:picLocks noChangeAspect="1" noChangeArrowheads="1"/>
          </p:cNvPicPr>
          <p:nvPr/>
        </p:nvPicPr>
        <p:blipFill>
          <a:blip r:embed="rId3" cstate="print"/>
          <a:srcRect/>
          <a:stretch>
            <a:fillRect/>
          </a:stretch>
        </p:blipFill>
        <p:spPr bwMode="auto">
          <a:xfrm>
            <a:off x="5181600" y="2590800"/>
            <a:ext cx="3429000" cy="2971800"/>
          </a:xfrm>
          <a:prstGeom prst="rect">
            <a:avLst/>
          </a:prstGeom>
          <a:noFill/>
          <a:ln w="9525">
            <a:noFill/>
            <a:miter lim="800000"/>
            <a:headEnd/>
            <a:tailEnd/>
          </a:ln>
        </p:spPr>
      </p:pic>
      <p:sp>
        <p:nvSpPr>
          <p:cNvPr id="15365" name="Rectangle 6"/>
          <p:cNvSpPr>
            <a:spLocks noChangeArrowheads="1"/>
          </p:cNvSpPr>
          <p:nvPr/>
        </p:nvSpPr>
        <p:spPr bwMode="auto">
          <a:xfrm flipV="1">
            <a:off x="381000" y="5805488"/>
            <a:ext cx="4572000" cy="366712"/>
          </a:xfrm>
          <a:prstGeom prst="rect">
            <a:avLst/>
          </a:prstGeom>
          <a:noFill/>
          <a:ln w="9525">
            <a:noFill/>
            <a:miter lim="800000"/>
            <a:headEnd/>
            <a:tailEnd/>
          </a:ln>
        </p:spPr>
        <p:txBody>
          <a:bodyPr>
            <a:spAutoFit/>
          </a:bodyPr>
          <a:lstStyle/>
          <a:p>
            <a:pPr>
              <a:spcBef>
                <a:spcPct val="50000"/>
              </a:spcBef>
            </a:pPr>
            <a:r>
              <a:rPr lang="en-US">
                <a:latin typeface="Garamond" pitchFamily="18" charset="0"/>
              </a:rPr>
              <a:t>.</a:t>
            </a:r>
          </a:p>
        </p:txBody>
      </p:sp>
      <p:pic>
        <p:nvPicPr>
          <p:cNvPr id="15366" name="Picture 11" descr="ds9"/>
          <p:cNvPicPr>
            <a:picLocks noChangeAspect="1" noChangeArrowheads="1"/>
          </p:cNvPicPr>
          <p:nvPr/>
        </p:nvPicPr>
        <p:blipFill>
          <a:blip r:embed="rId4" cstate="print"/>
          <a:srcRect/>
          <a:stretch>
            <a:fillRect/>
          </a:stretch>
        </p:blipFill>
        <p:spPr bwMode="auto">
          <a:xfrm>
            <a:off x="1219200" y="2667000"/>
            <a:ext cx="2909888" cy="2971800"/>
          </a:xfrm>
          <a:prstGeom prst="rect">
            <a:avLst/>
          </a:prstGeom>
          <a:noFill/>
          <a:ln w="9525">
            <a:noFill/>
            <a:miter lim="800000"/>
            <a:headEnd/>
            <a:tailEnd/>
          </a:ln>
        </p:spPr>
      </p:pic>
      <p:sp>
        <p:nvSpPr>
          <p:cNvPr id="15367" name="Text Box 12"/>
          <p:cNvSpPr txBox="1">
            <a:spLocks noChangeArrowheads="1"/>
          </p:cNvSpPr>
          <p:nvPr/>
        </p:nvSpPr>
        <p:spPr bwMode="auto">
          <a:xfrm>
            <a:off x="4800600" y="5638800"/>
            <a:ext cx="3962400" cy="641350"/>
          </a:xfrm>
          <a:prstGeom prst="rect">
            <a:avLst/>
          </a:prstGeom>
          <a:noFill/>
          <a:ln w="9525">
            <a:noFill/>
            <a:miter lim="800000"/>
            <a:headEnd/>
            <a:tailEnd/>
          </a:ln>
        </p:spPr>
        <p:txBody>
          <a:bodyPr>
            <a:spAutoFit/>
          </a:bodyPr>
          <a:lstStyle/>
          <a:p>
            <a:r>
              <a:rPr lang="en-US" b="1">
                <a:latin typeface="Garamond" pitchFamily="18" charset="0"/>
              </a:rPr>
              <a:t>Kangura Newspaper, Rwanda: “The Solution for Tutsi Cockroaches”</a:t>
            </a:r>
          </a:p>
        </p:txBody>
      </p:sp>
      <p:sp>
        <p:nvSpPr>
          <p:cNvPr id="15368" name="Text Box 13"/>
          <p:cNvSpPr txBox="1">
            <a:spLocks noChangeArrowheads="1"/>
          </p:cNvSpPr>
          <p:nvPr/>
        </p:nvSpPr>
        <p:spPr bwMode="auto">
          <a:xfrm>
            <a:off x="685800" y="5638800"/>
            <a:ext cx="3657600" cy="641350"/>
          </a:xfrm>
          <a:prstGeom prst="rect">
            <a:avLst/>
          </a:prstGeom>
          <a:noFill/>
          <a:ln w="9525">
            <a:noFill/>
            <a:miter lim="800000"/>
            <a:headEnd/>
            <a:tailEnd/>
          </a:ln>
        </p:spPr>
        <p:txBody>
          <a:bodyPr>
            <a:spAutoFit/>
          </a:bodyPr>
          <a:lstStyle/>
          <a:p>
            <a:r>
              <a:rPr lang="en-US" b="1">
                <a:latin typeface="Garamond" pitchFamily="18" charset="0"/>
              </a:rPr>
              <a:t>Der Stürmer Nazi Newspaper:</a:t>
            </a:r>
          </a:p>
          <a:p>
            <a:r>
              <a:rPr lang="en-US" b="1">
                <a:latin typeface="Garamond" pitchFamily="18" charset="0"/>
              </a:rPr>
              <a:t>“The Blood Flows; The Jew Grins”</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Rot="1" noChangeArrowheads="1"/>
          </p:cNvSpPr>
          <p:nvPr>
            <p:ph type="title"/>
          </p:nvPr>
        </p:nvSpPr>
        <p:spPr/>
        <p:txBody>
          <a:bodyPr/>
          <a:lstStyle/>
          <a:p>
            <a:pPr eaLnBrk="1" hangingPunct="1">
              <a:defRPr/>
            </a:pPr>
            <a:r>
              <a:rPr lang="en-US" smtClean="0"/>
              <a:t>Dehumanization</a:t>
            </a:r>
          </a:p>
        </p:txBody>
      </p:sp>
      <p:pic>
        <p:nvPicPr>
          <p:cNvPr id="16387" name="Picture 3" descr="nsdap2"/>
          <p:cNvPicPr>
            <a:picLocks noChangeAspect="1" noChangeArrowheads="1"/>
          </p:cNvPicPr>
          <p:nvPr/>
        </p:nvPicPr>
        <p:blipFill>
          <a:blip r:embed="rId3" cstate="print"/>
          <a:srcRect/>
          <a:stretch>
            <a:fillRect/>
          </a:stretch>
        </p:blipFill>
        <p:spPr bwMode="auto">
          <a:xfrm>
            <a:off x="4572000" y="1752600"/>
            <a:ext cx="2819400" cy="4267200"/>
          </a:xfrm>
          <a:prstGeom prst="rect">
            <a:avLst/>
          </a:prstGeom>
          <a:noFill/>
          <a:ln w="9525">
            <a:noFill/>
            <a:miter lim="800000"/>
            <a:headEnd/>
            <a:tailEnd/>
          </a:ln>
        </p:spPr>
      </p:pic>
      <p:pic>
        <p:nvPicPr>
          <p:cNvPr id="16388" name="Picture 4" descr="nsdap1"/>
          <p:cNvPicPr>
            <a:picLocks noChangeAspect="1" noChangeArrowheads="1"/>
          </p:cNvPicPr>
          <p:nvPr/>
        </p:nvPicPr>
        <p:blipFill>
          <a:blip r:embed="rId4" cstate="print"/>
          <a:srcRect/>
          <a:stretch>
            <a:fillRect/>
          </a:stretch>
        </p:blipFill>
        <p:spPr bwMode="auto">
          <a:xfrm>
            <a:off x="1752600" y="1752600"/>
            <a:ext cx="2667000" cy="4267200"/>
          </a:xfrm>
          <a:prstGeom prst="rect">
            <a:avLst/>
          </a:prstGeom>
          <a:noFill/>
          <a:ln w="9525">
            <a:noFill/>
            <a:miter lim="800000"/>
            <a:headEnd/>
            <a:tailEnd/>
          </a:ln>
        </p:spPr>
      </p:pic>
      <p:sp>
        <p:nvSpPr>
          <p:cNvPr id="16389" name="Text Box 5"/>
          <p:cNvSpPr txBox="1">
            <a:spLocks noChangeArrowheads="1"/>
          </p:cNvSpPr>
          <p:nvPr/>
        </p:nvSpPr>
        <p:spPr bwMode="auto">
          <a:xfrm>
            <a:off x="762000" y="6019800"/>
            <a:ext cx="7543800" cy="457200"/>
          </a:xfrm>
          <a:prstGeom prst="rect">
            <a:avLst/>
          </a:prstGeom>
          <a:noFill/>
          <a:ln w="9525">
            <a:noFill/>
            <a:miter lim="800000"/>
            <a:headEnd/>
            <a:tailEnd/>
          </a:ln>
        </p:spPr>
        <p:txBody>
          <a:bodyPr>
            <a:spAutoFit/>
          </a:bodyPr>
          <a:lstStyle/>
          <a:p>
            <a:pPr algn="ctr">
              <a:spcBef>
                <a:spcPct val="50000"/>
              </a:spcBef>
            </a:pPr>
            <a:r>
              <a:rPr lang="en-US" sz="2400" b="1">
                <a:latin typeface="Garamond" pitchFamily="18" charset="0"/>
              </a:rPr>
              <a:t>Caption: Does the same soul dwell in these bodies?</a:t>
            </a:r>
            <a:r>
              <a:rPr lang="en-US" sz="2400">
                <a:latin typeface="Garamond" pitchFamily="18" charset="0"/>
              </a:rPr>
              <a:t> </a:t>
            </a:r>
          </a:p>
        </p:txBody>
      </p:sp>
      <p:sp>
        <p:nvSpPr>
          <p:cNvPr id="16390" name="Text Box 6"/>
          <p:cNvSpPr txBox="1">
            <a:spLocks noChangeArrowheads="1"/>
          </p:cNvSpPr>
          <p:nvPr/>
        </p:nvSpPr>
        <p:spPr bwMode="auto">
          <a:xfrm>
            <a:off x="1143000" y="1143000"/>
            <a:ext cx="6477000" cy="457200"/>
          </a:xfrm>
          <a:prstGeom prst="rect">
            <a:avLst/>
          </a:prstGeom>
          <a:noFill/>
          <a:ln w="9525">
            <a:noFill/>
            <a:miter lim="800000"/>
            <a:headEnd/>
            <a:tailEnd/>
          </a:ln>
        </p:spPr>
        <p:txBody>
          <a:bodyPr>
            <a:spAutoFit/>
          </a:bodyPr>
          <a:lstStyle/>
          <a:p>
            <a:pPr algn="ctr">
              <a:spcBef>
                <a:spcPct val="50000"/>
              </a:spcBef>
            </a:pPr>
            <a:r>
              <a:rPr lang="en-US" sz="2400" b="1">
                <a:latin typeface="Garamond" pitchFamily="18" charset="0"/>
              </a:rPr>
              <a:t>From a Nazi SS Propaganda Pamphlet:</a:t>
            </a:r>
            <a:r>
              <a:rPr lang="en-US">
                <a:latin typeface="Garamond" pitchFamily="18" charset="0"/>
              </a:rPr>
              <a:t> </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pPr eaLnBrk="1" hangingPunct="1">
              <a:defRPr/>
            </a:pPr>
            <a:r>
              <a:rPr lang="en-US" sz="4000" smtClean="0"/>
              <a:t>Dehumanization </a:t>
            </a:r>
            <a:br>
              <a:rPr lang="en-US" sz="4000" smtClean="0"/>
            </a:br>
            <a:endParaRPr lang="en-US" sz="4000" smtClean="0"/>
          </a:p>
        </p:txBody>
      </p:sp>
      <p:sp>
        <p:nvSpPr>
          <p:cNvPr id="25603" name="Rectangle 3"/>
          <p:cNvSpPr>
            <a:spLocks noGrp="1" noChangeArrowheads="1"/>
          </p:cNvSpPr>
          <p:nvPr>
            <p:ph type="body" idx="1"/>
          </p:nvPr>
        </p:nvSpPr>
        <p:spPr>
          <a:xfrm>
            <a:off x="457200" y="1295400"/>
            <a:ext cx="8229600" cy="4830763"/>
          </a:xfrm>
        </p:spPr>
        <p:txBody>
          <a:bodyPr/>
          <a:lstStyle/>
          <a:p>
            <a:pPr algn="just" eaLnBrk="1" hangingPunct="1">
              <a:lnSpc>
                <a:spcPct val="80000"/>
              </a:lnSpc>
              <a:defRPr/>
            </a:pPr>
            <a:r>
              <a:rPr lang="en-US" sz="2400" b="1" smtClean="0"/>
              <a:t>Hate</a:t>
            </a:r>
            <a:r>
              <a:rPr lang="en-US" sz="2400" smtClean="0"/>
              <a:t> propaganda in speeches, print and on hate radios vilify the victim group.</a:t>
            </a:r>
            <a:r>
              <a:rPr lang="en-US" sz="2000" smtClean="0"/>
              <a:t> </a:t>
            </a:r>
          </a:p>
          <a:p>
            <a:pPr algn="just" eaLnBrk="1" hangingPunct="1">
              <a:lnSpc>
                <a:spcPct val="80000"/>
              </a:lnSpc>
              <a:buFont typeface="Wingdings" pitchFamily="2" charset="2"/>
              <a:buNone/>
              <a:defRPr/>
            </a:pPr>
            <a:endParaRPr lang="en-US" sz="2000" smtClean="0"/>
          </a:p>
          <a:p>
            <a:pPr algn="just" eaLnBrk="1" hangingPunct="1">
              <a:lnSpc>
                <a:spcPct val="80000"/>
              </a:lnSpc>
              <a:defRPr/>
            </a:pPr>
            <a:r>
              <a:rPr lang="en-US" sz="2400" smtClean="0"/>
              <a:t>Members of the victim group are described as </a:t>
            </a:r>
            <a:r>
              <a:rPr lang="en-US" sz="2400" b="1" smtClean="0"/>
              <a:t>animals, vermin, </a:t>
            </a:r>
            <a:r>
              <a:rPr lang="en-US" sz="2400" smtClean="0"/>
              <a:t>and</a:t>
            </a:r>
            <a:r>
              <a:rPr lang="en-US" sz="2400" b="1" smtClean="0"/>
              <a:t> diseases</a:t>
            </a:r>
            <a:r>
              <a:rPr lang="en-US" sz="2400" smtClean="0"/>
              <a:t>.</a:t>
            </a:r>
            <a:r>
              <a:rPr lang="en-US" sz="2000" smtClean="0"/>
              <a:t> Hate radio, Radio Télévision Libre des Mille Collines, during the Rwandan genocide in 1994, broadcast anti-Tutsi messages like “kill the </a:t>
            </a:r>
            <a:r>
              <a:rPr lang="en-US" sz="2400" b="1" smtClean="0"/>
              <a:t>cockroaches</a:t>
            </a:r>
            <a:r>
              <a:rPr lang="en-US" sz="2000" smtClean="0"/>
              <a:t>” and “If this </a:t>
            </a:r>
            <a:r>
              <a:rPr lang="en-US" sz="2400" b="1" smtClean="0"/>
              <a:t>disease</a:t>
            </a:r>
            <a:r>
              <a:rPr lang="en-US" sz="2000" smtClean="0"/>
              <a:t> is not treated immediately, it will destroy all the Hutu.”</a:t>
            </a:r>
          </a:p>
          <a:p>
            <a:pPr algn="just" eaLnBrk="1" hangingPunct="1">
              <a:lnSpc>
                <a:spcPct val="80000"/>
              </a:lnSpc>
              <a:defRPr/>
            </a:pPr>
            <a:endParaRPr lang="en-US" sz="2000" smtClean="0"/>
          </a:p>
          <a:p>
            <a:pPr algn="just" eaLnBrk="1" hangingPunct="1">
              <a:lnSpc>
                <a:spcPct val="80000"/>
              </a:lnSpc>
              <a:defRPr/>
            </a:pPr>
            <a:r>
              <a:rPr lang="en-US" sz="2400" smtClean="0"/>
              <a:t>Dehumanization invokes </a:t>
            </a:r>
            <a:r>
              <a:rPr lang="en-US" sz="2400" b="1" smtClean="0"/>
              <a:t>superiority</a:t>
            </a:r>
            <a:r>
              <a:rPr lang="en-US" sz="2400" smtClean="0"/>
              <a:t> of one group and </a:t>
            </a:r>
            <a:r>
              <a:rPr lang="en-US" sz="2400" b="1" smtClean="0"/>
              <a:t>inferiority</a:t>
            </a:r>
            <a:r>
              <a:rPr lang="en-US" sz="2400" smtClean="0"/>
              <a:t> of the “other.”</a:t>
            </a:r>
          </a:p>
          <a:p>
            <a:pPr algn="just" eaLnBrk="1" hangingPunct="1">
              <a:lnSpc>
                <a:spcPct val="80000"/>
              </a:lnSpc>
              <a:defRPr/>
            </a:pPr>
            <a:endParaRPr lang="en-US" sz="2400" smtClean="0"/>
          </a:p>
          <a:p>
            <a:pPr algn="just" eaLnBrk="1" hangingPunct="1">
              <a:lnSpc>
                <a:spcPct val="80000"/>
              </a:lnSpc>
              <a:defRPr/>
            </a:pPr>
            <a:r>
              <a:rPr lang="en-US" sz="2000" smtClean="0"/>
              <a:t>Dehumanization justifies murder by calling it “</a:t>
            </a:r>
            <a:r>
              <a:rPr lang="en-US" sz="2400" b="1" smtClean="0"/>
              <a:t>ethnic cleansing</a:t>
            </a:r>
            <a:r>
              <a:rPr lang="en-US" sz="2000" smtClean="0"/>
              <a:t>,” or “</a:t>
            </a:r>
            <a:r>
              <a:rPr lang="en-US" sz="2400" b="1" smtClean="0"/>
              <a:t>purification</a:t>
            </a:r>
            <a:r>
              <a:rPr lang="en-US" sz="2000" smtClean="0"/>
              <a:t>.”   Such </a:t>
            </a:r>
            <a:r>
              <a:rPr lang="en-US" sz="2400" b="1" smtClean="0"/>
              <a:t>euphemisms</a:t>
            </a:r>
            <a:r>
              <a:rPr lang="en-US" sz="2000" smtClean="0"/>
              <a:t> hide the horror of mass murder.</a:t>
            </a:r>
          </a:p>
          <a:p>
            <a:pPr algn="just" eaLnBrk="1" hangingPunct="1">
              <a:lnSpc>
                <a:spcPct val="80000"/>
              </a:lnSpc>
              <a:defRPr/>
            </a:pPr>
            <a:endParaRPr lang="en-US" sz="1600" smtClean="0"/>
          </a:p>
          <a:p>
            <a:pPr algn="just" eaLnBrk="1" hangingPunct="1">
              <a:lnSpc>
                <a:spcPct val="80000"/>
              </a:lnSpc>
              <a:buFont typeface="Wingdings" pitchFamily="2" charset="2"/>
              <a:buNone/>
              <a:defRPr/>
            </a:pPr>
            <a:endParaRPr lang="en-US" sz="1100" smtClean="0"/>
          </a:p>
          <a:p>
            <a:pPr algn="just" eaLnBrk="1" hangingPunct="1">
              <a:lnSpc>
                <a:spcPct val="80000"/>
              </a:lnSpc>
              <a:defRPr/>
            </a:pPr>
            <a:endParaRPr lang="en-US" sz="1100" smtClean="0"/>
          </a:p>
          <a:p>
            <a:pPr algn="just" eaLnBrk="1" hangingPunct="1">
              <a:lnSpc>
                <a:spcPct val="80000"/>
              </a:lnSpc>
              <a:buFont typeface="Wingdings" pitchFamily="2" charset="2"/>
              <a:buNone/>
              <a:defRPr/>
            </a:pPr>
            <a:endParaRPr lang="en-US" sz="1000" smtClean="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rrowheads="1"/>
          </p:cNvSpPr>
          <p:nvPr>
            <p:ph type="title"/>
          </p:nvPr>
        </p:nvSpPr>
        <p:spPr/>
        <p:txBody>
          <a:bodyPr/>
          <a:lstStyle/>
          <a:p>
            <a:pPr eaLnBrk="1" hangingPunct="1">
              <a:defRPr/>
            </a:pPr>
            <a:r>
              <a:rPr lang="en-US" smtClean="0"/>
              <a:t>Prevention: Dehumanization</a:t>
            </a:r>
          </a:p>
        </p:txBody>
      </p:sp>
      <p:sp>
        <p:nvSpPr>
          <p:cNvPr id="97283" name="Rectangle 3"/>
          <p:cNvSpPr>
            <a:spLocks noGrp="1" noChangeArrowheads="1"/>
          </p:cNvSpPr>
          <p:nvPr>
            <p:ph type="body" idx="1"/>
          </p:nvPr>
        </p:nvSpPr>
        <p:spPr>
          <a:xfrm>
            <a:off x="457200" y="1295400"/>
            <a:ext cx="8229600" cy="4830763"/>
          </a:xfrm>
        </p:spPr>
        <p:txBody>
          <a:bodyPr/>
          <a:lstStyle/>
          <a:p>
            <a:pPr eaLnBrk="1" hangingPunct="1">
              <a:lnSpc>
                <a:spcPct val="90000"/>
              </a:lnSpc>
              <a:defRPr/>
            </a:pPr>
            <a:r>
              <a:rPr lang="en-US" b="1" smtClean="0"/>
              <a:t>Vigorously protest use of dehumanizing words that refer to people as “filth,” “vermin,” animals or diseases.  Deny people using such words visas and freeze their foreign assets and contributions.</a:t>
            </a:r>
          </a:p>
          <a:p>
            <a:pPr eaLnBrk="1" hangingPunct="1">
              <a:lnSpc>
                <a:spcPct val="90000"/>
              </a:lnSpc>
              <a:defRPr/>
            </a:pPr>
            <a:r>
              <a:rPr lang="en-US" b="1" smtClean="0"/>
              <a:t>Prosecute hate crimes and incitements to commit genocide.</a:t>
            </a:r>
          </a:p>
          <a:p>
            <a:pPr eaLnBrk="1" hangingPunct="1">
              <a:lnSpc>
                <a:spcPct val="90000"/>
              </a:lnSpc>
              <a:defRPr/>
            </a:pPr>
            <a:r>
              <a:rPr lang="en-US" b="1" smtClean="0"/>
              <a:t>Jam or shut down hate radio and television stations where there is danger of genocide.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rrowheads="1"/>
          </p:cNvSpPr>
          <p:nvPr>
            <p:ph type="title"/>
          </p:nvPr>
        </p:nvSpPr>
        <p:spPr/>
        <p:txBody>
          <a:bodyPr/>
          <a:lstStyle/>
          <a:p>
            <a:pPr eaLnBrk="1" hangingPunct="1">
              <a:defRPr/>
            </a:pPr>
            <a:r>
              <a:rPr lang="en-US" smtClean="0"/>
              <a:t>Prevention: Dehumanization</a:t>
            </a:r>
          </a:p>
        </p:txBody>
      </p:sp>
      <p:sp>
        <p:nvSpPr>
          <p:cNvPr id="98307" name="Rectangle 3"/>
          <p:cNvSpPr>
            <a:spLocks noGrp="1" noChangeArrowheads="1"/>
          </p:cNvSpPr>
          <p:nvPr>
            <p:ph type="body" idx="1"/>
          </p:nvPr>
        </p:nvSpPr>
        <p:spPr/>
        <p:txBody>
          <a:bodyPr/>
          <a:lstStyle/>
          <a:p>
            <a:pPr eaLnBrk="1" hangingPunct="1">
              <a:defRPr/>
            </a:pPr>
            <a:r>
              <a:rPr lang="en-US" b="1" smtClean="0"/>
              <a:t>Provide programs for tolerance to radio, TV, and newspapers.</a:t>
            </a:r>
          </a:p>
          <a:p>
            <a:pPr eaLnBrk="1" hangingPunct="1">
              <a:defRPr/>
            </a:pPr>
            <a:r>
              <a:rPr lang="en-US" b="1" smtClean="0"/>
              <a:t>Enlist religious and political leaders to speak out and educate for tolerance.</a:t>
            </a:r>
          </a:p>
          <a:p>
            <a:pPr eaLnBrk="1" hangingPunct="1">
              <a:defRPr/>
            </a:pPr>
            <a:r>
              <a:rPr lang="en-US" b="1" smtClean="0"/>
              <a:t>Organize inter-ethnic, interfaith, and inter-racial groups to work against hate and genocide.</a:t>
            </a:r>
          </a:p>
          <a:p>
            <a:pPr eaLnBrk="1" hangingPunct="1">
              <a:buFont typeface="Wingdings" pitchFamily="2" charset="2"/>
              <a:buNone/>
              <a:defRPr/>
            </a:pPr>
            <a:endParaRPr lang="en-US" b="1" smtClean="0"/>
          </a:p>
          <a:p>
            <a:pPr eaLnBrk="1" hangingPunct="1">
              <a:defRPr/>
            </a:pPr>
            <a:endParaRPr 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457200" y="0"/>
            <a:ext cx="8229600" cy="1143000"/>
          </a:xfrm>
        </p:spPr>
        <p:txBody>
          <a:bodyPr/>
          <a:lstStyle/>
          <a:p>
            <a:pPr eaLnBrk="1" hangingPunct="1">
              <a:defRPr/>
            </a:pPr>
            <a:r>
              <a:rPr lang="en-US" smtClean="0"/>
              <a:t>Stage 4: Organization</a:t>
            </a:r>
          </a:p>
        </p:txBody>
      </p:sp>
      <p:sp>
        <p:nvSpPr>
          <p:cNvPr id="29699" name="Rectangle 3"/>
          <p:cNvSpPr>
            <a:spLocks noGrp="1" noChangeArrowheads="1"/>
          </p:cNvSpPr>
          <p:nvPr>
            <p:ph type="body" idx="1"/>
          </p:nvPr>
        </p:nvSpPr>
        <p:spPr>
          <a:xfrm>
            <a:off x="457200" y="914400"/>
            <a:ext cx="8229600" cy="5059363"/>
          </a:xfrm>
        </p:spPr>
        <p:txBody>
          <a:bodyPr/>
          <a:lstStyle/>
          <a:p>
            <a:pPr eaLnBrk="1" hangingPunct="1">
              <a:lnSpc>
                <a:spcPct val="90000"/>
              </a:lnSpc>
              <a:defRPr/>
            </a:pPr>
            <a:r>
              <a:rPr lang="en-US" sz="2000" b="1" smtClean="0"/>
              <a:t>Genocide is a </a:t>
            </a:r>
            <a:r>
              <a:rPr lang="en-US" sz="2000" b="1" u="sng" smtClean="0"/>
              <a:t>group </a:t>
            </a:r>
            <a:r>
              <a:rPr lang="en-US" sz="2000" b="1" smtClean="0"/>
              <a:t>crime, so must be </a:t>
            </a:r>
            <a:r>
              <a:rPr lang="en-US" sz="2000" b="1" u="sng" smtClean="0"/>
              <a:t>organized</a:t>
            </a:r>
            <a:r>
              <a:rPr lang="en-US" sz="2000" b="1" smtClean="0"/>
              <a:t>.</a:t>
            </a:r>
          </a:p>
          <a:p>
            <a:pPr eaLnBrk="1" hangingPunct="1">
              <a:lnSpc>
                <a:spcPct val="90000"/>
              </a:lnSpc>
              <a:defRPr/>
            </a:pPr>
            <a:r>
              <a:rPr lang="en-US" sz="2000" b="1" smtClean="0"/>
              <a:t>The state usually organizes, arms and financially supports the groups that conduct the genocidal massacres.  (State organization is not a legal requirement --Indian partition.)</a:t>
            </a:r>
          </a:p>
          <a:p>
            <a:pPr eaLnBrk="1" hangingPunct="1">
              <a:lnSpc>
                <a:spcPct val="90000"/>
              </a:lnSpc>
              <a:defRPr/>
            </a:pPr>
            <a:r>
              <a:rPr lang="en-US" sz="2000" b="1" smtClean="0"/>
              <a:t>Plans are made by elites for a “final solution” of genocidal killings.</a:t>
            </a:r>
          </a:p>
          <a:p>
            <a:pPr eaLnBrk="1" hangingPunct="1">
              <a:lnSpc>
                <a:spcPct val="90000"/>
              </a:lnSpc>
              <a:buFont typeface="Wingdings" pitchFamily="2" charset="2"/>
              <a:buNone/>
              <a:defRPr/>
            </a:pPr>
            <a:endParaRPr lang="en-US" sz="2000" b="1" smtClean="0"/>
          </a:p>
        </p:txBody>
      </p:sp>
      <p:sp>
        <p:nvSpPr>
          <p:cNvPr id="20484" name="Text Box 6"/>
          <p:cNvSpPr txBox="1">
            <a:spLocks noChangeArrowheads="1"/>
          </p:cNvSpPr>
          <p:nvPr/>
        </p:nvSpPr>
        <p:spPr bwMode="auto">
          <a:xfrm>
            <a:off x="457200" y="2438400"/>
            <a:ext cx="8382000" cy="366713"/>
          </a:xfrm>
          <a:prstGeom prst="rect">
            <a:avLst/>
          </a:prstGeom>
          <a:noFill/>
          <a:ln w="9525">
            <a:noFill/>
            <a:miter lim="800000"/>
            <a:headEnd/>
            <a:tailEnd/>
          </a:ln>
        </p:spPr>
        <p:txBody>
          <a:bodyPr>
            <a:spAutoFit/>
          </a:bodyPr>
          <a:lstStyle/>
          <a:p>
            <a:pPr algn="ctr">
              <a:spcBef>
                <a:spcPct val="50000"/>
              </a:spcBef>
            </a:pPr>
            <a:endParaRPr lang="en-US">
              <a:latin typeface="Garamond" pitchFamily="18" charset="0"/>
            </a:endParaRPr>
          </a:p>
        </p:txBody>
      </p:sp>
      <p:pic>
        <p:nvPicPr>
          <p:cNvPr id="20485" name="Picture 8" descr="05459"/>
          <p:cNvPicPr>
            <a:picLocks noChangeAspect="1" noChangeArrowheads="1"/>
          </p:cNvPicPr>
          <p:nvPr/>
        </p:nvPicPr>
        <p:blipFill>
          <a:blip r:embed="rId3" cstate="print"/>
          <a:srcRect/>
          <a:stretch>
            <a:fillRect/>
          </a:stretch>
        </p:blipFill>
        <p:spPr bwMode="auto">
          <a:xfrm>
            <a:off x="2057400" y="2667000"/>
            <a:ext cx="4725988" cy="34051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pPr eaLnBrk="1" hangingPunct="1">
              <a:defRPr/>
            </a:pPr>
            <a:r>
              <a:rPr lang="en-US" smtClean="0"/>
              <a:t>Organization (Rwanda)</a:t>
            </a:r>
          </a:p>
        </p:txBody>
      </p:sp>
      <p:sp>
        <p:nvSpPr>
          <p:cNvPr id="31747" name="Rectangle 3"/>
          <p:cNvSpPr>
            <a:spLocks noGrp="1" noChangeArrowheads="1"/>
          </p:cNvSpPr>
          <p:nvPr>
            <p:ph type="body" sz="half" idx="1"/>
          </p:nvPr>
        </p:nvSpPr>
        <p:spPr>
          <a:xfrm>
            <a:off x="457200" y="1752600"/>
            <a:ext cx="4038600" cy="4373563"/>
          </a:xfrm>
        </p:spPr>
        <p:txBody>
          <a:bodyPr/>
          <a:lstStyle/>
          <a:p>
            <a:pPr eaLnBrk="1" hangingPunct="1">
              <a:lnSpc>
                <a:spcPct val="80000"/>
              </a:lnSpc>
              <a:defRPr/>
            </a:pPr>
            <a:r>
              <a:rPr lang="en-US" sz="2400" b="1" smtClean="0"/>
              <a:t>“Hutu Power” elites armed youth militias called </a:t>
            </a:r>
            <a:r>
              <a:rPr lang="en-US" sz="2400" b="1" smtClean="0">
                <a:hlinkClick r:id="rId3" tooltip="Interahamwe"/>
              </a:rPr>
              <a:t>Interahamwe</a:t>
            </a:r>
            <a:r>
              <a:rPr lang="en-US" sz="2400" b="1" smtClean="0"/>
              <a:t> ("Those Who Stand Together”). </a:t>
            </a:r>
          </a:p>
          <a:p>
            <a:pPr eaLnBrk="1" hangingPunct="1">
              <a:lnSpc>
                <a:spcPct val="80000"/>
              </a:lnSpc>
              <a:buFont typeface="Wingdings" pitchFamily="2" charset="2"/>
              <a:buNone/>
              <a:defRPr/>
            </a:pPr>
            <a:endParaRPr lang="en-US" sz="2400" b="1" smtClean="0"/>
          </a:p>
          <a:p>
            <a:pPr eaLnBrk="1" hangingPunct="1">
              <a:lnSpc>
                <a:spcPct val="80000"/>
              </a:lnSpc>
              <a:defRPr/>
            </a:pPr>
            <a:r>
              <a:rPr lang="en-US" sz="2400" b="1" smtClean="0"/>
              <a:t>The government and Hutu Power businessmen provided the militias with over 500,000 machetes and other arms and set up camps to train them  to “protect their villages” by exterminating every Tutsi.</a:t>
            </a:r>
          </a:p>
          <a:p>
            <a:pPr eaLnBrk="1" hangingPunct="1">
              <a:lnSpc>
                <a:spcPct val="80000"/>
              </a:lnSpc>
              <a:buFont typeface="Wingdings" pitchFamily="2" charset="2"/>
              <a:buNone/>
              <a:defRPr/>
            </a:pPr>
            <a:endParaRPr lang="en-US" sz="2400" b="1" smtClean="0"/>
          </a:p>
          <a:p>
            <a:pPr eaLnBrk="1" hangingPunct="1">
              <a:lnSpc>
                <a:spcPct val="80000"/>
              </a:lnSpc>
              <a:buFont typeface="Wingdings" pitchFamily="2" charset="2"/>
              <a:buNone/>
              <a:defRPr/>
            </a:pPr>
            <a:endParaRPr lang="en-US" sz="2400" smtClean="0"/>
          </a:p>
          <a:p>
            <a:pPr eaLnBrk="1" hangingPunct="1">
              <a:lnSpc>
                <a:spcPct val="80000"/>
              </a:lnSpc>
              <a:buFont typeface="Wingdings" pitchFamily="2" charset="2"/>
              <a:buNone/>
              <a:defRPr/>
            </a:pPr>
            <a:endParaRPr lang="en-US" sz="2400" smtClean="0"/>
          </a:p>
          <a:p>
            <a:pPr eaLnBrk="1" hangingPunct="1">
              <a:lnSpc>
                <a:spcPct val="80000"/>
              </a:lnSpc>
              <a:buFont typeface="Wingdings" pitchFamily="2" charset="2"/>
              <a:buNone/>
              <a:defRPr/>
            </a:pPr>
            <a:endParaRPr lang="en-US" sz="2400" smtClean="0"/>
          </a:p>
        </p:txBody>
      </p:sp>
      <p:pic>
        <p:nvPicPr>
          <p:cNvPr id="21508" name="Picture 4" descr="12 juin 1994: un Hutu des milices Interhamwe armé d'une machette à Gitarama, au centre du pays... [keystone]"/>
          <p:cNvPicPr>
            <a:picLocks noGrp="1" noChangeAspect="1" noChangeArrowheads="1"/>
          </p:cNvPicPr>
          <p:nvPr>
            <p:ph sz="half" idx="2"/>
          </p:nvPr>
        </p:nvPicPr>
        <p:blipFill>
          <a:blip r:embed="rId4" cstate="print"/>
          <a:srcRect/>
          <a:stretch>
            <a:fillRect/>
          </a:stretch>
        </p:blipFill>
        <p:spPr>
          <a:xfrm>
            <a:off x="4648200" y="1676400"/>
            <a:ext cx="4114800" cy="3886200"/>
          </a:xfrm>
          <a:noFill/>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a:xfrm>
            <a:off x="457200" y="0"/>
            <a:ext cx="8229600" cy="1143000"/>
          </a:xfrm>
        </p:spPr>
        <p:txBody>
          <a:bodyPr/>
          <a:lstStyle/>
          <a:p>
            <a:pPr eaLnBrk="1" hangingPunct="1">
              <a:defRPr/>
            </a:pPr>
            <a:r>
              <a:rPr lang="en-US" smtClean="0"/>
              <a:t>The 8 Stages of Genocide</a:t>
            </a:r>
          </a:p>
        </p:txBody>
      </p:sp>
      <p:sp>
        <p:nvSpPr>
          <p:cNvPr id="6147" name="Rectangle 3"/>
          <p:cNvSpPr>
            <a:spLocks noGrp="1" noChangeArrowheads="1"/>
          </p:cNvSpPr>
          <p:nvPr>
            <p:ph type="body" idx="1"/>
          </p:nvPr>
        </p:nvSpPr>
        <p:spPr>
          <a:xfrm>
            <a:off x="152400" y="1295400"/>
            <a:ext cx="8839200" cy="5257800"/>
          </a:xfrm>
        </p:spPr>
        <p:txBody>
          <a:bodyPr/>
          <a:lstStyle/>
          <a:p>
            <a:pPr eaLnBrk="1" hangingPunct="1">
              <a:lnSpc>
                <a:spcPct val="90000"/>
              </a:lnSpc>
              <a:defRPr/>
            </a:pPr>
            <a:r>
              <a:rPr lang="en-US" sz="2800" b="1" smtClean="0"/>
              <a:t>Understanding the genocidal process is one of the most important steps in preventing future genocides.</a:t>
            </a:r>
          </a:p>
          <a:p>
            <a:pPr eaLnBrk="1" hangingPunct="1">
              <a:lnSpc>
                <a:spcPct val="90000"/>
              </a:lnSpc>
              <a:defRPr/>
            </a:pPr>
            <a:r>
              <a:rPr lang="en-US" sz="2800" b="1" smtClean="0"/>
              <a:t>The Eight Stages of Genocide were first outlined  by Dr. Greg Stanton, Department of State: 1996. </a:t>
            </a:r>
          </a:p>
          <a:p>
            <a:pPr eaLnBrk="1" hangingPunct="1">
              <a:lnSpc>
                <a:spcPct val="90000"/>
              </a:lnSpc>
              <a:defRPr/>
            </a:pPr>
            <a:r>
              <a:rPr lang="en-US" sz="2800" b="1" smtClean="0"/>
              <a:t>The first six stages are Early Warnings:</a:t>
            </a:r>
          </a:p>
          <a:p>
            <a:pPr lvl="2" eaLnBrk="1" hangingPunct="1">
              <a:lnSpc>
                <a:spcPct val="90000"/>
              </a:lnSpc>
              <a:defRPr/>
            </a:pPr>
            <a:r>
              <a:rPr lang="en-US" b="1" smtClean="0"/>
              <a:t>Classification</a:t>
            </a:r>
          </a:p>
          <a:p>
            <a:pPr lvl="2" eaLnBrk="1" hangingPunct="1">
              <a:lnSpc>
                <a:spcPct val="90000"/>
              </a:lnSpc>
              <a:defRPr/>
            </a:pPr>
            <a:r>
              <a:rPr lang="en-US" b="1" smtClean="0"/>
              <a:t>Symbolization</a:t>
            </a:r>
          </a:p>
          <a:p>
            <a:pPr lvl="2" eaLnBrk="1" hangingPunct="1">
              <a:lnSpc>
                <a:spcPct val="90000"/>
              </a:lnSpc>
              <a:defRPr/>
            </a:pPr>
            <a:r>
              <a:rPr lang="en-US" b="1" smtClean="0"/>
              <a:t>Dehumanization</a:t>
            </a:r>
          </a:p>
          <a:p>
            <a:pPr lvl="2" eaLnBrk="1" hangingPunct="1">
              <a:lnSpc>
                <a:spcPct val="90000"/>
              </a:lnSpc>
              <a:defRPr/>
            </a:pPr>
            <a:r>
              <a:rPr lang="en-US" b="1" smtClean="0"/>
              <a:t>Organization</a:t>
            </a:r>
          </a:p>
          <a:p>
            <a:pPr lvl="2" eaLnBrk="1" hangingPunct="1">
              <a:lnSpc>
                <a:spcPct val="90000"/>
              </a:lnSpc>
              <a:defRPr/>
            </a:pPr>
            <a:r>
              <a:rPr lang="en-US" b="1" smtClean="0"/>
              <a:t>Polarization</a:t>
            </a:r>
          </a:p>
          <a:p>
            <a:pPr lvl="2" eaLnBrk="1" hangingPunct="1">
              <a:lnSpc>
                <a:spcPct val="90000"/>
              </a:lnSpc>
              <a:defRPr/>
            </a:pPr>
            <a:r>
              <a:rPr lang="en-US" b="1" smtClean="0"/>
              <a:t>Preparation </a:t>
            </a:r>
          </a:p>
          <a:p>
            <a:pPr eaLnBrk="1" hangingPunct="1">
              <a:lnSpc>
                <a:spcPct val="90000"/>
              </a:lnSpc>
              <a:defRPr/>
            </a:pPr>
            <a:endParaRPr lang="en-US" b="1" smtClean="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rrowheads="1"/>
          </p:cNvSpPr>
          <p:nvPr>
            <p:ph type="title"/>
          </p:nvPr>
        </p:nvSpPr>
        <p:spPr/>
        <p:txBody>
          <a:bodyPr/>
          <a:lstStyle/>
          <a:p>
            <a:pPr eaLnBrk="1" hangingPunct="1">
              <a:defRPr/>
            </a:pPr>
            <a:r>
              <a:rPr lang="en-US" smtClean="0"/>
              <a:t>Prevention: Organization</a:t>
            </a:r>
          </a:p>
        </p:txBody>
      </p:sp>
      <p:sp>
        <p:nvSpPr>
          <p:cNvPr id="99331" name="Rectangle 3"/>
          <p:cNvSpPr>
            <a:spLocks noGrp="1" noChangeArrowheads="1"/>
          </p:cNvSpPr>
          <p:nvPr>
            <p:ph type="body" idx="1"/>
          </p:nvPr>
        </p:nvSpPr>
        <p:spPr>
          <a:xfrm>
            <a:off x="457200" y="1219200"/>
            <a:ext cx="8229600" cy="4906963"/>
          </a:xfrm>
        </p:spPr>
        <p:txBody>
          <a:bodyPr/>
          <a:lstStyle/>
          <a:p>
            <a:pPr eaLnBrk="1" hangingPunct="1">
              <a:lnSpc>
                <a:spcPct val="90000"/>
              </a:lnSpc>
              <a:defRPr/>
            </a:pPr>
            <a:r>
              <a:rPr lang="en-US" sz="2800" b="1" smtClean="0"/>
              <a:t>Treat genocidal groups as the organized crime groups they are.  Make membership in them illegal and demand that their leaders be arrested.</a:t>
            </a:r>
          </a:p>
          <a:p>
            <a:pPr eaLnBrk="1" hangingPunct="1">
              <a:lnSpc>
                <a:spcPct val="90000"/>
              </a:lnSpc>
              <a:defRPr/>
            </a:pPr>
            <a:r>
              <a:rPr lang="en-US" sz="2800" b="1" smtClean="0"/>
              <a:t>Deny visas to leaders of hate groups and freeze their foreign assets.</a:t>
            </a:r>
          </a:p>
          <a:p>
            <a:pPr eaLnBrk="1" hangingPunct="1">
              <a:lnSpc>
                <a:spcPct val="90000"/>
              </a:lnSpc>
              <a:defRPr/>
            </a:pPr>
            <a:r>
              <a:rPr lang="en-US" sz="2800" b="1" smtClean="0"/>
              <a:t>Impose arms embargoes on hate groups and governments supporting ethnic or religious hatred.</a:t>
            </a:r>
          </a:p>
          <a:p>
            <a:pPr eaLnBrk="1" hangingPunct="1">
              <a:lnSpc>
                <a:spcPct val="90000"/>
              </a:lnSpc>
              <a:defRPr/>
            </a:pPr>
            <a:r>
              <a:rPr lang="en-US" sz="2800" b="1" smtClean="0"/>
              <a:t>Create UN commissions to enforce such arms embargoes and call on UN members to arrest arms merchants who violate them.</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a:xfrm>
            <a:off x="457200" y="0"/>
            <a:ext cx="8229600" cy="1143000"/>
          </a:xfrm>
        </p:spPr>
        <p:txBody>
          <a:bodyPr/>
          <a:lstStyle/>
          <a:p>
            <a:pPr eaLnBrk="1" hangingPunct="1">
              <a:defRPr/>
            </a:pPr>
            <a:r>
              <a:rPr lang="en-US" smtClean="0"/>
              <a:t>Stage 5: Polarization </a:t>
            </a:r>
          </a:p>
        </p:txBody>
      </p:sp>
      <p:sp>
        <p:nvSpPr>
          <p:cNvPr id="33795" name="Rectangle 3"/>
          <p:cNvSpPr>
            <a:spLocks noGrp="1" noChangeArrowheads="1"/>
          </p:cNvSpPr>
          <p:nvPr>
            <p:ph type="body" idx="1"/>
          </p:nvPr>
        </p:nvSpPr>
        <p:spPr>
          <a:xfrm>
            <a:off x="228600" y="1066800"/>
            <a:ext cx="8686800" cy="5059363"/>
          </a:xfrm>
        </p:spPr>
        <p:txBody>
          <a:bodyPr/>
          <a:lstStyle/>
          <a:p>
            <a:pPr eaLnBrk="1" hangingPunct="1">
              <a:defRPr/>
            </a:pPr>
            <a:r>
              <a:rPr lang="en-US" sz="2200" b="1" smtClean="0"/>
              <a:t>Extremists drive the groups apart. </a:t>
            </a:r>
          </a:p>
          <a:p>
            <a:pPr eaLnBrk="1" hangingPunct="1">
              <a:defRPr/>
            </a:pPr>
            <a:r>
              <a:rPr lang="en-US" sz="2200" b="1" smtClean="0"/>
              <a:t>Hate groups broadcast and print polarizing propaganda. </a:t>
            </a:r>
          </a:p>
          <a:p>
            <a:pPr eaLnBrk="1" hangingPunct="1">
              <a:defRPr/>
            </a:pPr>
            <a:r>
              <a:rPr lang="en-US" sz="2200" b="1" smtClean="0"/>
              <a:t>Laws are passed that forbid intermarriage or social interaction.</a:t>
            </a:r>
          </a:p>
          <a:p>
            <a:pPr eaLnBrk="1" hangingPunct="1">
              <a:defRPr/>
            </a:pPr>
            <a:r>
              <a:rPr lang="en-US" sz="2200" b="1" smtClean="0"/>
              <a:t>Political moderates are silenced, threatened and intimidated, and killed.</a:t>
            </a:r>
            <a:r>
              <a:rPr lang="en-US" sz="2200" smtClean="0"/>
              <a:t> </a:t>
            </a:r>
            <a:br>
              <a:rPr lang="en-US" sz="2200" smtClean="0"/>
            </a:br>
            <a:endParaRPr lang="en-US" sz="2200" smtClean="0"/>
          </a:p>
          <a:p>
            <a:pPr eaLnBrk="1" hangingPunct="1">
              <a:buFont typeface="Wingdings" pitchFamily="2" charset="2"/>
              <a:buNone/>
              <a:defRPr/>
            </a:pPr>
            <a:r>
              <a:rPr lang="en-US" sz="2200" smtClean="0"/>
              <a:t/>
            </a:r>
            <a:br>
              <a:rPr lang="en-US" sz="2200" smtClean="0"/>
            </a:br>
            <a:endParaRPr lang="en-US" sz="2200" smtClean="0"/>
          </a:p>
        </p:txBody>
      </p:sp>
      <p:sp>
        <p:nvSpPr>
          <p:cNvPr id="23556" name="Text Box 5"/>
          <p:cNvSpPr txBox="1">
            <a:spLocks noChangeArrowheads="1"/>
          </p:cNvSpPr>
          <p:nvPr/>
        </p:nvSpPr>
        <p:spPr bwMode="auto">
          <a:xfrm>
            <a:off x="5867400" y="3200400"/>
            <a:ext cx="2895600" cy="3660775"/>
          </a:xfrm>
          <a:prstGeom prst="rect">
            <a:avLst/>
          </a:prstGeom>
          <a:noFill/>
          <a:ln w="9525">
            <a:noFill/>
            <a:miter lim="800000"/>
            <a:headEnd/>
            <a:tailEnd/>
          </a:ln>
        </p:spPr>
        <p:txBody>
          <a:bodyPr>
            <a:spAutoFit/>
          </a:bodyPr>
          <a:lstStyle/>
          <a:p>
            <a:pPr>
              <a:spcBef>
                <a:spcPct val="50000"/>
              </a:spcBef>
              <a:buFontTx/>
              <a:buChar char="•"/>
            </a:pPr>
            <a:r>
              <a:rPr lang="en-US" sz="2000" b="1">
                <a:latin typeface="Garamond" pitchFamily="18" charset="0"/>
              </a:rPr>
              <a:t>Public demonstrations were organized against Jewish merchants.</a:t>
            </a:r>
          </a:p>
          <a:p>
            <a:pPr>
              <a:spcBef>
                <a:spcPct val="50000"/>
              </a:spcBef>
              <a:buFontTx/>
              <a:buChar char="•"/>
            </a:pPr>
            <a:r>
              <a:rPr lang="en-US">
                <a:latin typeface="Garamond" pitchFamily="18" charset="0"/>
              </a:rPr>
              <a:t> </a:t>
            </a:r>
            <a:r>
              <a:rPr lang="en-US" sz="2000" b="1">
                <a:latin typeface="Garamond" pitchFamily="18" charset="0"/>
              </a:rPr>
              <a:t>Moderate German dissenters were the first to be arrested and sent to concentration camps.</a:t>
            </a:r>
          </a:p>
          <a:p>
            <a:pPr>
              <a:spcBef>
                <a:spcPct val="50000"/>
              </a:spcBef>
            </a:pPr>
            <a:endParaRPr lang="en-US" sz="2000" b="1">
              <a:latin typeface="Garamond" pitchFamily="18" charset="0"/>
            </a:endParaRPr>
          </a:p>
          <a:p>
            <a:pPr>
              <a:spcBef>
                <a:spcPct val="50000"/>
              </a:spcBef>
            </a:pPr>
            <a:endParaRPr lang="en-US">
              <a:latin typeface="Garamond" pitchFamily="18" charset="0"/>
            </a:endParaRPr>
          </a:p>
          <a:p>
            <a:pPr>
              <a:spcBef>
                <a:spcPct val="50000"/>
              </a:spcBef>
            </a:pPr>
            <a:endParaRPr lang="en-US">
              <a:latin typeface="Garamond" pitchFamily="18" charset="0"/>
            </a:endParaRPr>
          </a:p>
        </p:txBody>
      </p:sp>
      <p:pic>
        <p:nvPicPr>
          <p:cNvPr id="23557" name="Picture 7" descr="boycott"/>
          <p:cNvPicPr>
            <a:picLocks noChangeAspect="1" noChangeArrowheads="1"/>
          </p:cNvPicPr>
          <p:nvPr/>
        </p:nvPicPr>
        <p:blipFill>
          <a:blip r:embed="rId3" cstate="print"/>
          <a:srcRect/>
          <a:stretch>
            <a:fillRect/>
          </a:stretch>
        </p:blipFill>
        <p:spPr bwMode="auto">
          <a:xfrm>
            <a:off x="381000" y="3048000"/>
            <a:ext cx="4572000" cy="29718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lstStyle/>
          <a:p>
            <a:pPr eaLnBrk="1" hangingPunct="1">
              <a:defRPr/>
            </a:pPr>
            <a:r>
              <a:rPr lang="en-US" smtClean="0"/>
              <a:t>Polarization</a:t>
            </a:r>
          </a:p>
        </p:txBody>
      </p:sp>
      <p:sp>
        <p:nvSpPr>
          <p:cNvPr id="35843" name="Rectangle 3"/>
          <p:cNvSpPr>
            <a:spLocks noGrp="1" noChangeArrowheads="1"/>
          </p:cNvSpPr>
          <p:nvPr>
            <p:ph type="body" idx="1"/>
          </p:nvPr>
        </p:nvSpPr>
        <p:spPr>
          <a:xfrm>
            <a:off x="457200" y="1295400"/>
            <a:ext cx="4114800" cy="4830763"/>
          </a:xfrm>
        </p:spPr>
        <p:txBody>
          <a:bodyPr/>
          <a:lstStyle/>
          <a:p>
            <a:pPr eaLnBrk="1" hangingPunct="1">
              <a:lnSpc>
                <a:spcPct val="80000"/>
              </a:lnSpc>
              <a:defRPr/>
            </a:pPr>
            <a:r>
              <a:rPr lang="en-US" b="1" smtClean="0"/>
              <a:t>Attacks are staged and blamed on targeted groups.</a:t>
            </a:r>
          </a:p>
          <a:p>
            <a:pPr eaLnBrk="1" hangingPunct="1">
              <a:lnSpc>
                <a:spcPct val="80000"/>
              </a:lnSpc>
              <a:buFont typeface="Wingdings" pitchFamily="2" charset="2"/>
              <a:buNone/>
              <a:defRPr/>
            </a:pPr>
            <a:r>
              <a:rPr lang="en-US" sz="2400" b="1" smtClean="0"/>
              <a:t>    </a:t>
            </a:r>
            <a:r>
              <a:rPr lang="en-US" sz="2000" b="1" smtClean="0"/>
              <a:t>In Germany, the Reichstag fire was blamed on Jewish Communists in 1933.</a:t>
            </a:r>
          </a:p>
          <a:p>
            <a:pPr eaLnBrk="1" hangingPunct="1">
              <a:lnSpc>
                <a:spcPct val="80000"/>
              </a:lnSpc>
              <a:defRPr/>
            </a:pPr>
            <a:r>
              <a:rPr lang="en-US" b="1" smtClean="0"/>
              <a:t>Cultural centers of targeted groups are attacked. </a:t>
            </a:r>
          </a:p>
          <a:p>
            <a:pPr eaLnBrk="1" hangingPunct="1">
              <a:lnSpc>
                <a:spcPct val="80000"/>
              </a:lnSpc>
              <a:buFont typeface="Wingdings" pitchFamily="2" charset="2"/>
              <a:buNone/>
              <a:defRPr/>
            </a:pPr>
            <a:r>
              <a:rPr lang="en-US" sz="1800" b="1" smtClean="0"/>
              <a:t>      </a:t>
            </a:r>
            <a:r>
              <a:rPr lang="en-US" sz="2000" b="1" smtClean="0"/>
              <a:t>On Kristalnacht in 1938, hundreds of synagogues were burned.</a:t>
            </a:r>
          </a:p>
          <a:p>
            <a:pPr eaLnBrk="1" hangingPunct="1">
              <a:lnSpc>
                <a:spcPct val="80000"/>
              </a:lnSpc>
              <a:buFont typeface="Wingdings" pitchFamily="2" charset="2"/>
              <a:buNone/>
              <a:defRPr/>
            </a:pPr>
            <a:endParaRPr lang="en-US" sz="2000" b="1" smtClean="0"/>
          </a:p>
          <a:p>
            <a:pPr eaLnBrk="1" hangingPunct="1">
              <a:lnSpc>
                <a:spcPct val="80000"/>
              </a:lnSpc>
              <a:buFont typeface="Wingdings" pitchFamily="2" charset="2"/>
              <a:buNone/>
              <a:defRPr/>
            </a:pPr>
            <a:endParaRPr lang="en-US" sz="2400" smtClean="0"/>
          </a:p>
        </p:txBody>
      </p:sp>
      <p:pic>
        <p:nvPicPr>
          <p:cNvPr id="24580" name="Picture 4" descr="glw01"/>
          <p:cNvPicPr>
            <a:picLocks noChangeAspect="1" noChangeArrowheads="1"/>
          </p:cNvPicPr>
          <p:nvPr/>
        </p:nvPicPr>
        <p:blipFill>
          <a:blip r:embed="rId3" cstate="print"/>
          <a:srcRect/>
          <a:stretch>
            <a:fillRect/>
          </a:stretch>
        </p:blipFill>
        <p:spPr bwMode="auto">
          <a:xfrm>
            <a:off x="5391150" y="1219200"/>
            <a:ext cx="2716213" cy="2590800"/>
          </a:xfrm>
          <a:prstGeom prst="rect">
            <a:avLst/>
          </a:prstGeom>
          <a:noFill/>
          <a:ln w="9525">
            <a:noFill/>
            <a:miter lim="800000"/>
            <a:headEnd/>
            <a:tailEnd/>
          </a:ln>
        </p:spPr>
      </p:pic>
      <p:sp>
        <p:nvSpPr>
          <p:cNvPr id="24581" name="Rectangle 5"/>
          <p:cNvSpPr>
            <a:spLocks noChangeArrowheads="1"/>
          </p:cNvSpPr>
          <p:nvPr/>
        </p:nvSpPr>
        <p:spPr bwMode="auto">
          <a:xfrm flipV="1">
            <a:off x="4876800" y="3613150"/>
            <a:ext cx="4267200" cy="366713"/>
          </a:xfrm>
          <a:prstGeom prst="rect">
            <a:avLst/>
          </a:prstGeom>
          <a:noFill/>
          <a:ln w="9525">
            <a:noFill/>
            <a:miter lim="800000"/>
            <a:headEnd/>
            <a:tailEnd/>
          </a:ln>
        </p:spPr>
        <p:txBody>
          <a:bodyPr rot="10800000">
            <a:spAutoFit/>
          </a:bodyPr>
          <a:lstStyle/>
          <a:p>
            <a:pPr>
              <a:spcBef>
                <a:spcPct val="50000"/>
              </a:spcBef>
            </a:pPr>
            <a:endParaRPr lang="en-US">
              <a:latin typeface="Garamond" pitchFamily="18" charset="0"/>
            </a:endParaRPr>
          </a:p>
        </p:txBody>
      </p:sp>
      <p:pic>
        <p:nvPicPr>
          <p:cNvPr id="24582" name="Picture 6" descr="86838"/>
          <p:cNvPicPr>
            <a:picLocks noChangeAspect="1" noChangeArrowheads="1"/>
          </p:cNvPicPr>
          <p:nvPr/>
        </p:nvPicPr>
        <p:blipFill>
          <a:blip r:embed="rId4" cstate="print"/>
          <a:srcRect/>
          <a:stretch>
            <a:fillRect/>
          </a:stretch>
        </p:blipFill>
        <p:spPr bwMode="auto">
          <a:xfrm>
            <a:off x="4800600" y="3962400"/>
            <a:ext cx="4343400" cy="2667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rrowheads="1"/>
          </p:cNvSpPr>
          <p:nvPr>
            <p:ph type="title"/>
          </p:nvPr>
        </p:nvSpPr>
        <p:spPr/>
        <p:txBody>
          <a:bodyPr/>
          <a:lstStyle/>
          <a:p>
            <a:pPr eaLnBrk="1" hangingPunct="1">
              <a:defRPr/>
            </a:pPr>
            <a:r>
              <a:rPr lang="en-US" smtClean="0"/>
              <a:t>Prevention: Polarization</a:t>
            </a:r>
          </a:p>
        </p:txBody>
      </p:sp>
      <p:sp>
        <p:nvSpPr>
          <p:cNvPr id="100355" name="Rectangle 3"/>
          <p:cNvSpPr>
            <a:spLocks noGrp="1" noChangeArrowheads="1"/>
          </p:cNvSpPr>
          <p:nvPr>
            <p:ph type="body" idx="1"/>
          </p:nvPr>
        </p:nvSpPr>
        <p:spPr>
          <a:xfrm>
            <a:off x="457200" y="1219200"/>
            <a:ext cx="8229600" cy="4906963"/>
          </a:xfrm>
        </p:spPr>
        <p:txBody>
          <a:bodyPr/>
          <a:lstStyle/>
          <a:p>
            <a:pPr eaLnBrk="1" hangingPunct="1">
              <a:lnSpc>
                <a:spcPct val="90000"/>
              </a:lnSpc>
              <a:defRPr/>
            </a:pPr>
            <a:r>
              <a:rPr lang="en-US" sz="2800" b="1" smtClean="0"/>
              <a:t>Vigorously protest laws or policies that segregate or marginalize groups, or that deprive whole groups of citizenship rights.</a:t>
            </a:r>
          </a:p>
          <a:p>
            <a:pPr eaLnBrk="1" hangingPunct="1">
              <a:lnSpc>
                <a:spcPct val="90000"/>
              </a:lnSpc>
              <a:buFont typeface="Wingdings" pitchFamily="2" charset="2"/>
              <a:buNone/>
              <a:defRPr/>
            </a:pPr>
            <a:endParaRPr lang="en-US" sz="2800" b="1" smtClean="0"/>
          </a:p>
          <a:p>
            <a:pPr eaLnBrk="1" hangingPunct="1">
              <a:lnSpc>
                <a:spcPct val="90000"/>
              </a:lnSpc>
              <a:defRPr/>
            </a:pPr>
            <a:r>
              <a:rPr lang="en-US" sz="2800" b="1" smtClean="0"/>
              <a:t>Physically protect moderate leaders, by use of armed guards and armored vehicles.</a:t>
            </a:r>
          </a:p>
          <a:p>
            <a:pPr eaLnBrk="1" hangingPunct="1">
              <a:lnSpc>
                <a:spcPct val="90000"/>
              </a:lnSpc>
              <a:buFont typeface="Wingdings" pitchFamily="2" charset="2"/>
              <a:buNone/>
              <a:defRPr/>
            </a:pPr>
            <a:endParaRPr lang="en-US" sz="2800" b="1" smtClean="0"/>
          </a:p>
          <a:p>
            <a:pPr eaLnBrk="1" hangingPunct="1">
              <a:lnSpc>
                <a:spcPct val="90000"/>
              </a:lnSpc>
              <a:defRPr/>
            </a:pPr>
            <a:r>
              <a:rPr lang="en-US" sz="2800" b="1" smtClean="0"/>
              <a:t>Demand the release of moderate leaders if they are arrested.  Demand and conduct investigations if they are murdered.</a:t>
            </a:r>
          </a:p>
          <a:p>
            <a:pPr eaLnBrk="1" hangingPunct="1">
              <a:lnSpc>
                <a:spcPct val="90000"/>
              </a:lnSpc>
              <a:buFont typeface="Wingdings" pitchFamily="2" charset="2"/>
              <a:buNone/>
              <a:defRPr/>
            </a:pPr>
            <a:endParaRPr lang="en-US" sz="2800" b="1" smtClean="0"/>
          </a:p>
          <a:p>
            <a:pPr eaLnBrk="1" hangingPunct="1">
              <a:lnSpc>
                <a:spcPct val="90000"/>
              </a:lnSpc>
              <a:defRPr/>
            </a:pPr>
            <a:r>
              <a:rPr lang="en-US" sz="2800" b="1" smtClean="0"/>
              <a:t>Oppose coups d’état by extremists.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a:xfrm>
            <a:off x="381000" y="0"/>
            <a:ext cx="8229600" cy="1143000"/>
          </a:xfrm>
        </p:spPr>
        <p:txBody>
          <a:bodyPr/>
          <a:lstStyle/>
          <a:p>
            <a:pPr eaLnBrk="1" hangingPunct="1">
              <a:defRPr/>
            </a:pPr>
            <a:r>
              <a:rPr lang="en-US" smtClean="0"/>
              <a:t>Stage 6: Preparation</a:t>
            </a:r>
          </a:p>
        </p:txBody>
      </p:sp>
      <p:sp>
        <p:nvSpPr>
          <p:cNvPr id="37891" name="Rectangle 3"/>
          <p:cNvSpPr>
            <a:spLocks noGrp="1" noChangeArrowheads="1"/>
          </p:cNvSpPr>
          <p:nvPr>
            <p:ph type="body" sz="half" idx="1"/>
          </p:nvPr>
        </p:nvSpPr>
        <p:spPr>
          <a:xfrm>
            <a:off x="457200" y="914400"/>
            <a:ext cx="4038600" cy="5562600"/>
          </a:xfrm>
        </p:spPr>
        <p:txBody>
          <a:bodyPr/>
          <a:lstStyle/>
          <a:p>
            <a:pPr algn="just" eaLnBrk="1" hangingPunct="1">
              <a:buFont typeface="Wingdings" pitchFamily="2" charset="2"/>
              <a:buNone/>
              <a:defRPr/>
            </a:pPr>
            <a:endParaRPr lang="en-US" sz="2800" smtClean="0"/>
          </a:p>
          <a:p>
            <a:pPr eaLnBrk="1" hangingPunct="1">
              <a:defRPr/>
            </a:pPr>
            <a:r>
              <a:rPr lang="en-US" sz="2800" smtClean="0"/>
              <a:t>Members of victim groups are forced to wear </a:t>
            </a:r>
            <a:r>
              <a:rPr lang="en-US" b="1" smtClean="0"/>
              <a:t>identifying symbols</a:t>
            </a:r>
            <a:r>
              <a:rPr lang="en-US" sz="2800" smtClean="0"/>
              <a:t>.</a:t>
            </a:r>
          </a:p>
          <a:p>
            <a:pPr eaLnBrk="1" hangingPunct="1">
              <a:defRPr/>
            </a:pPr>
            <a:r>
              <a:rPr lang="en-US" b="1" smtClean="0"/>
              <a:t>Death lists</a:t>
            </a:r>
            <a:r>
              <a:rPr lang="en-US" sz="2800" smtClean="0"/>
              <a:t> are made. </a:t>
            </a:r>
          </a:p>
          <a:p>
            <a:pPr eaLnBrk="1" hangingPunct="1">
              <a:defRPr/>
            </a:pPr>
            <a:r>
              <a:rPr lang="en-US" sz="2800" smtClean="0"/>
              <a:t>Victims are </a:t>
            </a:r>
            <a:r>
              <a:rPr lang="en-US" b="1" smtClean="0"/>
              <a:t>separated</a:t>
            </a:r>
            <a:r>
              <a:rPr lang="en-US" sz="2800" smtClean="0"/>
              <a:t> because of their ethnic or religious identity.</a:t>
            </a:r>
          </a:p>
          <a:p>
            <a:pPr algn="just" eaLnBrk="1" hangingPunct="1">
              <a:buFont typeface="Wingdings" pitchFamily="2" charset="2"/>
              <a:buNone/>
              <a:defRPr/>
            </a:pPr>
            <a:endParaRPr lang="en-US" sz="2800" smtClean="0"/>
          </a:p>
          <a:p>
            <a:pPr algn="just" eaLnBrk="1" hangingPunct="1">
              <a:defRPr/>
            </a:pPr>
            <a:endParaRPr lang="en-US" b="1" smtClean="0"/>
          </a:p>
          <a:p>
            <a:pPr eaLnBrk="1" hangingPunct="1">
              <a:defRPr/>
            </a:pPr>
            <a:endParaRPr lang="en-US" sz="2800" smtClean="0"/>
          </a:p>
        </p:txBody>
      </p:sp>
      <p:pic>
        <p:nvPicPr>
          <p:cNvPr id="26628" name="Picture 5" descr="p065"/>
          <p:cNvPicPr>
            <a:picLocks noChangeAspect="1" noChangeArrowheads="1"/>
          </p:cNvPicPr>
          <p:nvPr/>
        </p:nvPicPr>
        <p:blipFill>
          <a:blip r:embed="rId3" cstate="print"/>
          <a:srcRect/>
          <a:stretch>
            <a:fillRect/>
          </a:stretch>
        </p:blipFill>
        <p:spPr bwMode="auto">
          <a:xfrm>
            <a:off x="4648200" y="3478213"/>
            <a:ext cx="4495800" cy="2884487"/>
          </a:xfrm>
          <a:prstGeom prst="rect">
            <a:avLst/>
          </a:prstGeom>
          <a:noFill/>
          <a:ln w="9525">
            <a:noFill/>
            <a:miter lim="800000"/>
            <a:headEnd/>
            <a:tailEnd/>
          </a:ln>
        </p:spPr>
      </p:pic>
      <p:pic>
        <p:nvPicPr>
          <p:cNvPr id="26629" name="Picture 7" descr="27410"/>
          <p:cNvPicPr>
            <a:picLocks noChangeAspect="1" noChangeArrowheads="1"/>
          </p:cNvPicPr>
          <p:nvPr/>
        </p:nvPicPr>
        <p:blipFill>
          <a:blip r:embed="rId4" cstate="print"/>
          <a:srcRect/>
          <a:stretch>
            <a:fillRect/>
          </a:stretch>
        </p:blipFill>
        <p:spPr bwMode="auto">
          <a:xfrm>
            <a:off x="4648200" y="914400"/>
            <a:ext cx="1905000" cy="2514600"/>
          </a:xfrm>
          <a:prstGeom prst="rect">
            <a:avLst/>
          </a:prstGeom>
          <a:noFill/>
          <a:ln w="9525">
            <a:noFill/>
            <a:miter lim="800000"/>
            <a:headEnd/>
            <a:tailEnd/>
          </a:ln>
        </p:spPr>
      </p:pic>
      <p:pic>
        <p:nvPicPr>
          <p:cNvPr id="26630" name="Picture 9" descr="18614"/>
          <p:cNvPicPr>
            <a:picLocks noChangeAspect="1" noChangeArrowheads="1"/>
          </p:cNvPicPr>
          <p:nvPr/>
        </p:nvPicPr>
        <p:blipFill>
          <a:blip r:embed="rId5" cstate="print"/>
          <a:srcRect/>
          <a:stretch>
            <a:fillRect/>
          </a:stretch>
        </p:blipFill>
        <p:spPr bwMode="auto">
          <a:xfrm>
            <a:off x="6705600" y="914400"/>
            <a:ext cx="1943100" cy="24384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lstStyle/>
          <a:p>
            <a:pPr eaLnBrk="1" hangingPunct="1">
              <a:defRPr/>
            </a:pPr>
            <a:r>
              <a:rPr lang="en-US" smtClean="0"/>
              <a:t>Preparation</a:t>
            </a:r>
          </a:p>
        </p:txBody>
      </p:sp>
      <p:sp>
        <p:nvSpPr>
          <p:cNvPr id="39939" name="Rectangle 3"/>
          <p:cNvSpPr>
            <a:spLocks noGrp="1" noChangeArrowheads="1"/>
          </p:cNvSpPr>
          <p:nvPr>
            <p:ph sz="half" idx="1"/>
          </p:nvPr>
        </p:nvSpPr>
        <p:spPr>
          <a:xfrm>
            <a:off x="457200" y="1143000"/>
            <a:ext cx="4038600" cy="4983163"/>
          </a:xfrm>
        </p:spPr>
        <p:txBody>
          <a:bodyPr/>
          <a:lstStyle/>
          <a:p>
            <a:pPr eaLnBrk="1" hangingPunct="1">
              <a:defRPr/>
            </a:pPr>
            <a:r>
              <a:rPr lang="en-US" sz="3200" b="1" smtClean="0"/>
              <a:t>Segregation</a:t>
            </a:r>
            <a:r>
              <a:rPr lang="en-US" smtClean="0"/>
              <a:t> into </a:t>
            </a:r>
            <a:r>
              <a:rPr lang="en-US" b="1" smtClean="0"/>
              <a:t>ghettoes</a:t>
            </a:r>
            <a:r>
              <a:rPr lang="en-US" smtClean="0"/>
              <a:t> is imposed, victims are forced into </a:t>
            </a:r>
            <a:r>
              <a:rPr lang="en-US" sz="3200" b="1" smtClean="0"/>
              <a:t>concentration </a:t>
            </a:r>
            <a:r>
              <a:rPr lang="en-US" smtClean="0"/>
              <a:t>camps.</a:t>
            </a:r>
          </a:p>
          <a:p>
            <a:pPr eaLnBrk="1" hangingPunct="1">
              <a:buFont typeface="Wingdings" pitchFamily="2" charset="2"/>
              <a:buNone/>
              <a:defRPr/>
            </a:pPr>
            <a:endParaRPr lang="en-US" smtClean="0"/>
          </a:p>
          <a:p>
            <a:pPr eaLnBrk="1" hangingPunct="1">
              <a:defRPr/>
            </a:pPr>
            <a:r>
              <a:rPr lang="en-US" smtClean="0"/>
              <a:t>Victims are also deported to famine-struck regions for </a:t>
            </a:r>
            <a:r>
              <a:rPr lang="en-US" sz="3200" b="1" smtClean="0"/>
              <a:t>starvation</a:t>
            </a:r>
            <a:r>
              <a:rPr lang="en-US" smtClean="0"/>
              <a:t>. </a:t>
            </a:r>
          </a:p>
          <a:p>
            <a:pPr eaLnBrk="1" hangingPunct="1">
              <a:defRPr/>
            </a:pPr>
            <a:endParaRPr lang="en-US" smtClean="0"/>
          </a:p>
        </p:txBody>
      </p:sp>
      <p:pic>
        <p:nvPicPr>
          <p:cNvPr id="27652" name="Picture 5" descr="l5j"/>
          <p:cNvPicPr>
            <a:picLocks noChangeAspect="1" noChangeArrowheads="1"/>
          </p:cNvPicPr>
          <p:nvPr/>
        </p:nvPicPr>
        <p:blipFill>
          <a:blip r:embed="rId3" cstate="print"/>
          <a:srcRect/>
          <a:stretch>
            <a:fillRect/>
          </a:stretch>
        </p:blipFill>
        <p:spPr bwMode="auto">
          <a:xfrm>
            <a:off x="4495800" y="1143000"/>
            <a:ext cx="4648200" cy="4038600"/>
          </a:xfrm>
          <a:prstGeom prst="rect">
            <a:avLst/>
          </a:prstGeom>
          <a:noFill/>
          <a:ln w="9525">
            <a:noFill/>
            <a:miter lim="800000"/>
            <a:headEnd/>
            <a:tailEnd/>
          </a:ln>
        </p:spPr>
      </p:pic>
      <p:sp>
        <p:nvSpPr>
          <p:cNvPr id="27653" name="Text Box 6"/>
          <p:cNvSpPr txBox="1">
            <a:spLocks noChangeArrowheads="1"/>
          </p:cNvSpPr>
          <p:nvPr/>
        </p:nvSpPr>
        <p:spPr bwMode="auto">
          <a:xfrm>
            <a:off x="381000" y="5486400"/>
            <a:ext cx="3733800" cy="366713"/>
          </a:xfrm>
          <a:prstGeom prst="rect">
            <a:avLst/>
          </a:prstGeom>
          <a:noFill/>
          <a:ln w="9525">
            <a:noFill/>
            <a:miter lim="800000"/>
            <a:headEnd/>
            <a:tailEnd/>
          </a:ln>
        </p:spPr>
        <p:txBody>
          <a:bodyPr>
            <a:spAutoFit/>
          </a:bodyPr>
          <a:lstStyle/>
          <a:p>
            <a:pPr algn="ctr">
              <a:spcBef>
                <a:spcPct val="50000"/>
              </a:spcBef>
            </a:pPr>
            <a:endParaRPr lang="en-US">
              <a:latin typeface="Garamond" pitchFamily="18" charset="0"/>
            </a:endParaRPr>
          </a:p>
        </p:txBody>
      </p:sp>
      <p:sp>
        <p:nvSpPr>
          <p:cNvPr id="27654" name="Text Box 7"/>
          <p:cNvSpPr txBox="1">
            <a:spLocks noChangeArrowheads="1"/>
          </p:cNvSpPr>
          <p:nvPr/>
        </p:nvSpPr>
        <p:spPr bwMode="auto">
          <a:xfrm>
            <a:off x="4648200" y="5181600"/>
            <a:ext cx="4495800" cy="822325"/>
          </a:xfrm>
          <a:prstGeom prst="rect">
            <a:avLst/>
          </a:prstGeom>
          <a:noFill/>
          <a:ln w="9525">
            <a:noFill/>
            <a:miter lim="800000"/>
            <a:headEnd/>
            <a:tailEnd/>
          </a:ln>
        </p:spPr>
        <p:txBody>
          <a:bodyPr>
            <a:spAutoFit/>
          </a:bodyPr>
          <a:lstStyle/>
          <a:p>
            <a:pPr algn="ctr">
              <a:spcBef>
                <a:spcPct val="50000"/>
              </a:spcBef>
            </a:pPr>
            <a:r>
              <a:rPr lang="en-US">
                <a:latin typeface="Garamond" pitchFamily="18" charset="0"/>
              </a:rPr>
              <a:t> </a:t>
            </a:r>
            <a:r>
              <a:rPr lang="en-US" sz="2400" b="1">
                <a:latin typeface="Garamond" pitchFamily="18" charset="0"/>
              </a:rPr>
              <a:t>Forced Resettlement into Ghettos – Poland 1939 - 1942</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lstStyle/>
          <a:p>
            <a:pPr eaLnBrk="1" hangingPunct="1">
              <a:defRPr/>
            </a:pPr>
            <a:r>
              <a:rPr lang="en-US" smtClean="0"/>
              <a:t>Preparation</a:t>
            </a:r>
          </a:p>
        </p:txBody>
      </p:sp>
      <p:sp>
        <p:nvSpPr>
          <p:cNvPr id="44036" name="Rectangle 4"/>
          <p:cNvSpPr>
            <a:spLocks noGrp="1" noChangeArrowheads="1"/>
          </p:cNvSpPr>
          <p:nvPr>
            <p:ph sz="half" idx="1"/>
          </p:nvPr>
        </p:nvSpPr>
        <p:spPr/>
        <p:txBody>
          <a:bodyPr/>
          <a:lstStyle/>
          <a:p>
            <a:pPr algn="just" eaLnBrk="1" hangingPunct="1">
              <a:defRPr/>
            </a:pPr>
            <a:r>
              <a:rPr lang="en-US" sz="3200" b="1" smtClean="0"/>
              <a:t>Weapons</a:t>
            </a:r>
            <a:r>
              <a:rPr lang="en-US" smtClean="0"/>
              <a:t> for killing are stock-piled.</a:t>
            </a:r>
          </a:p>
          <a:p>
            <a:pPr eaLnBrk="1" hangingPunct="1">
              <a:defRPr/>
            </a:pPr>
            <a:r>
              <a:rPr lang="en-US" sz="3200" b="1" smtClean="0"/>
              <a:t>Extermination camps</a:t>
            </a:r>
            <a:r>
              <a:rPr lang="en-US" smtClean="0"/>
              <a:t> are  even built.  This build- up of killing capacity is a major step towards actual genocide.</a:t>
            </a:r>
          </a:p>
          <a:p>
            <a:pPr eaLnBrk="1" hangingPunct="1">
              <a:defRPr/>
            </a:pPr>
            <a:endParaRPr lang="en-US" smtClean="0"/>
          </a:p>
        </p:txBody>
      </p:sp>
      <p:pic>
        <p:nvPicPr>
          <p:cNvPr id="28676" name="Picture 5" descr="BirkEntrance"/>
          <p:cNvPicPr>
            <a:picLocks noChangeAspect="1" noChangeArrowheads="1"/>
          </p:cNvPicPr>
          <p:nvPr/>
        </p:nvPicPr>
        <p:blipFill>
          <a:blip r:embed="rId3" cstate="print"/>
          <a:srcRect/>
          <a:stretch>
            <a:fillRect/>
          </a:stretch>
        </p:blipFill>
        <p:spPr bwMode="auto">
          <a:xfrm>
            <a:off x="4495800" y="1524000"/>
            <a:ext cx="4114800" cy="1828800"/>
          </a:xfrm>
          <a:prstGeom prst="rect">
            <a:avLst/>
          </a:prstGeom>
          <a:noFill/>
          <a:ln w="9525">
            <a:noFill/>
            <a:miter lim="800000"/>
            <a:headEnd/>
            <a:tailEnd/>
          </a:ln>
        </p:spPr>
      </p:pic>
      <p:pic>
        <p:nvPicPr>
          <p:cNvPr id="28677" name="Picture 6" descr="00001"/>
          <p:cNvPicPr>
            <a:picLocks noGrp="1" noChangeAspect="1" noChangeArrowheads="1"/>
          </p:cNvPicPr>
          <p:nvPr>
            <p:ph sz="half" idx="2"/>
          </p:nvPr>
        </p:nvPicPr>
        <p:blipFill>
          <a:blip r:embed="rId4" cstate="print"/>
          <a:srcRect/>
          <a:stretch>
            <a:fillRect/>
          </a:stretch>
        </p:blipFill>
        <p:spPr>
          <a:xfrm>
            <a:off x="4495800" y="3352800"/>
            <a:ext cx="4114800" cy="2987675"/>
          </a:xfr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rrowheads="1"/>
          </p:cNvSpPr>
          <p:nvPr>
            <p:ph type="title"/>
          </p:nvPr>
        </p:nvSpPr>
        <p:spPr/>
        <p:txBody>
          <a:bodyPr/>
          <a:lstStyle/>
          <a:p>
            <a:pPr eaLnBrk="1" hangingPunct="1">
              <a:defRPr/>
            </a:pPr>
            <a:r>
              <a:rPr lang="en-US" smtClean="0"/>
              <a:t>Prevention:  Preparation</a:t>
            </a:r>
          </a:p>
        </p:txBody>
      </p:sp>
      <p:sp>
        <p:nvSpPr>
          <p:cNvPr id="101379" name="Rectangle 3"/>
          <p:cNvSpPr>
            <a:spLocks noGrp="1" noChangeArrowheads="1"/>
          </p:cNvSpPr>
          <p:nvPr>
            <p:ph type="body" idx="1"/>
          </p:nvPr>
        </p:nvSpPr>
        <p:spPr>
          <a:xfrm>
            <a:off x="457200" y="1219200"/>
            <a:ext cx="8229600" cy="4906963"/>
          </a:xfrm>
        </p:spPr>
        <p:txBody>
          <a:bodyPr/>
          <a:lstStyle/>
          <a:p>
            <a:pPr eaLnBrk="1" hangingPunct="1">
              <a:lnSpc>
                <a:spcPct val="90000"/>
              </a:lnSpc>
              <a:defRPr/>
            </a:pPr>
            <a:r>
              <a:rPr lang="en-US" sz="2800" b="1" dirty="0" smtClean="0"/>
              <a:t>With evidence of death lists, arms shipments, militia training, and trial massacres, a Genocide Alert™  should be declared.</a:t>
            </a:r>
          </a:p>
          <a:p>
            <a:pPr eaLnBrk="1" hangingPunct="1">
              <a:lnSpc>
                <a:spcPct val="90000"/>
              </a:lnSpc>
              <a:buFont typeface="Wingdings" pitchFamily="2" charset="2"/>
              <a:buNone/>
              <a:defRPr/>
            </a:pPr>
            <a:endParaRPr lang="en-US" sz="2000" b="1" dirty="0" smtClean="0"/>
          </a:p>
          <a:p>
            <a:pPr eaLnBrk="1" hangingPunct="1">
              <a:lnSpc>
                <a:spcPct val="90000"/>
              </a:lnSpc>
              <a:defRPr/>
            </a:pPr>
            <a:r>
              <a:rPr lang="en-US" sz="2800" b="1" dirty="0" smtClean="0"/>
              <a:t>UN Security Council should warn it will act (but only if it really </a:t>
            </a:r>
            <a:r>
              <a:rPr lang="en-US" sz="2800" b="1" u="sng" dirty="0" smtClean="0"/>
              <a:t>will</a:t>
            </a:r>
            <a:r>
              <a:rPr lang="en-US" sz="2800" b="1" dirty="0" smtClean="0"/>
              <a:t> act.)</a:t>
            </a:r>
          </a:p>
          <a:p>
            <a:pPr eaLnBrk="1" hangingPunct="1">
              <a:lnSpc>
                <a:spcPct val="90000"/>
              </a:lnSpc>
              <a:buFont typeface="Wingdings" pitchFamily="2" charset="2"/>
              <a:buNone/>
              <a:defRPr/>
            </a:pPr>
            <a:r>
              <a:rPr lang="en-US" sz="2800" b="1" dirty="0" smtClean="0"/>
              <a:t>	Diplomats must warn potential perpetrators.</a:t>
            </a:r>
          </a:p>
          <a:p>
            <a:pPr eaLnBrk="1" hangingPunct="1">
              <a:lnSpc>
                <a:spcPct val="90000"/>
              </a:lnSpc>
              <a:buFont typeface="Wingdings" pitchFamily="2" charset="2"/>
              <a:buNone/>
              <a:defRPr/>
            </a:pPr>
            <a:endParaRPr lang="en-US" sz="2000" b="1" dirty="0" smtClean="0"/>
          </a:p>
          <a:p>
            <a:pPr eaLnBrk="1" hangingPunct="1">
              <a:lnSpc>
                <a:spcPct val="90000"/>
              </a:lnSpc>
              <a:defRPr/>
            </a:pPr>
            <a:r>
              <a:rPr lang="en-US" sz="2800" b="1" dirty="0" smtClean="0"/>
              <a:t>Humanitarian relief should be prepared.</a:t>
            </a:r>
          </a:p>
          <a:p>
            <a:pPr eaLnBrk="1" hangingPunct="1">
              <a:lnSpc>
                <a:spcPct val="90000"/>
              </a:lnSpc>
              <a:buFont typeface="Wingdings" pitchFamily="2" charset="2"/>
              <a:buNone/>
              <a:defRPr/>
            </a:pPr>
            <a:endParaRPr lang="en-US" sz="2800" b="1" dirty="0" smtClean="0"/>
          </a:p>
          <a:p>
            <a:pPr eaLnBrk="1" hangingPunct="1">
              <a:lnSpc>
                <a:spcPct val="90000"/>
              </a:lnSpc>
              <a:defRPr/>
            </a:pPr>
            <a:r>
              <a:rPr lang="en-US" sz="2800" b="1" dirty="0" smtClean="0"/>
              <a:t>Military intervention forces should be organized, including logistics and financing.</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p:txBody>
          <a:bodyPr/>
          <a:lstStyle/>
          <a:p>
            <a:pPr eaLnBrk="1" hangingPunct="1">
              <a:defRPr/>
            </a:pPr>
            <a:r>
              <a:rPr lang="en-US" sz="4000" smtClean="0"/>
              <a:t>Stage 7: Extermination (Genocide)</a:t>
            </a:r>
          </a:p>
        </p:txBody>
      </p:sp>
      <p:sp>
        <p:nvSpPr>
          <p:cNvPr id="46083" name="Rectangle 3"/>
          <p:cNvSpPr>
            <a:spLocks noGrp="1" noChangeArrowheads="1"/>
          </p:cNvSpPr>
          <p:nvPr>
            <p:ph sz="half" idx="1"/>
          </p:nvPr>
        </p:nvSpPr>
        <p:spPr>
          <a:xfrm>
            <a:off x="457200" y="1143000"/>
            <a:ext cx="4038600" cy="4983163"/>
          </a:xfrm>
        </p:spPr>
        <p:txBody>
          <a:bodyPr/>
          <a:lstStyle/>
          <a:p>
            <a:pPr eaLnBrk="1" hangingPunct="1">
              <a:defRPr/>
            </a:pPr>
            <a:r>
              <a:rPr lang="en-US" sz="3600" smtClean="0"/>
              <a:t>Extermination begins, and becomes the mass killing legally called "</a:t>
            </a:r>
            <a:r>
              <a:rPr lang="en-US" sz="3600" b="1" smtClean="0"/>
              <a:t>genocide</a:t>
            </a:r>
            <a:r>
              <a:rPr lang="en-US" sz="3600" smtClean="0"/>
              <a:t>." Most genocide is committed by governments.</a:t>
            </a:r>
          </a:p>
          <a:p>
            <a:pPr eaLnBrk="1" hangingPunct="1">
              <a:buFont typeface="Wingdings" pitchFamily="2" charset="2"/>
              <a:buNone/>
              <a:defRPr/>
            </a:pPr>
            <a:endParaRPr lang="en-US" sz="3600" smtClean="0"/>
          </a:p>
        </p:txBody>
      </p:sp>
      <p:pic>
        <p:nvPicPr>
          <p:cNvPr id="30724" name="Picture 4" descr="Mass Killing"/>
          <p:cNvPicPr>
            <a:picLocks noGrp="1" noChangeAspect="1" noChangeArrowheads="1"/>
          </p:cNvPicPr>
          <p:nvPr>
            <p:ph type="body" sz="half" idx="2"/>
          </p:nvPr>
        </p:nvPicPr>
        <p:blipFill>
          <a:blip r:embed="rId3" cstate="print"/>
          <a:srcRect/>
          <a:stretch>
            <a:fillRect/>
          </a:stretch>
        </p:blipFill>
        <p:spPr>
          <a:xfrm>
            <a:off x="4648200" y="2441575"/>
            <a:ext cx="4038600" cy="2843213"/>
          </a:xfrm>
          <a:noFill/>
        </p:spPr>
      </p:pic>
      <p:sp>
        <p:nvSpPr>
          <p:cNvPr id="30725" name="Text Box 5"/>
          <p:cNvSpPr txBox="1">
            <a:spLocks noChangeArrowheads="1"/>
          </p:cNvSpPr>
          <p:nvPr/>
        </p:nvSpPr>
        <p:spPr bwMode="auto">
          <a:xfrm>
            <a:off x="4876800" y="5611813"/>
            <a:ext cx="3657600" cy="366712"/>
          </a:xfrm>
          <a:prstGeom prst="rect">
            <a:avLst/>
          </a:prstGeom>
          <a:noFill/>
          <a:ln w="9525">
            <a:noFill/>
            <a:miter lim="800000"/>
            <a:headEnd/>
            <a:tailEnd/>
          </a:ln>
        </p:spPr>
        <p:txBody>
          <a:bodyPr>
            <a:spAutoFit/>
          </a:bodyPr>
          <a:lstStyle/>
          <a:p>
            <a:endParaRPr lang="en-US">
              <a:latin typeface="Garamond" pitchFamily="18" charset="0"/>
            </a:endParaRPr>
          </a:p>
        </p:txBody>
      </p:sp>
      <p:sp>
        <p:nvSpPr>
          <p:cNvPr id="30726" name="Text Box 6"/>
          <p:cNvSpPr txBox="1">
            <a:spLocks noChangeArrowheads="1"/>
          </p:cNvSpPr>
          <p:nvPr/>
        </p:nvSpPr>
        <p:spPr bwMode="auto">
          <a:xfrm>
            <a:off x="3886200" y="5459413"/>
            <a:ext cx="5029200" cy="457200"/>
          </a:xfrm>
          <a:prstGeom prst="rect">
            <a:avLst/>
          </a:prstGeom>
          <a:noFill/>
          <a:ln w="9525">
            <a:noFill/>
            <a:miter lim="800000"/>
            <a:headEnd/>
            <a:tailEnd/>
          </a:ln>
        </p:spPr>
        <p:txBody>
          <a:bodyPr>
            <a:spAutoFit/>
          </a:bodyPr>
          <a:lstStyle/>
          <a:p>
            <a:pPr algn="ctr"/>
            <a:r>
              <a:rPr lang="en-US" sz="2400" b="1">
                <a:latin typeface="Garamond" pitchFamily="18" charset="0"/>
              </a:rPr>
              <a:t>Einsatzgrupen: Nazi Killing Squads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p:txBody>
          <a:bodyPr/>
          <a:lstStyle/>
          <a:p>
            <a:pPr eaLnBrk="1" hangingPunct="1">
              <a:defRPr/>
            </a:pPr>
            <a:r>
              <a:rPr lang="en-US" smtClean="0"/>
              <a:t>Extermination (Genocide)</a:t>
            </a:r>
          </a:p>
        </p:txBody>
      </p:sp>
      <p:pic>
        <p:nvPicPr>
          <p:cNvPr id="31747" name="Picture 4" descr="tutsi_skulls_dufka2"/>
          <p:cNvPicPr>
            <a:picLocks noGrp="1" noChangeAspect="1" noChangeArrowheads="1"/>
          </p:cNvPicPr>
          <p:nvPr>
            <p:ph sz="half" idx="2"/>
          </p:nvPr>
        </p:nvPicPr>
        <p:blipFill>
          <a:blip r:embed="rId3" cstate="print"/>
          <a:srcRect/>
          <a:stretch>
            <a:fillRect/>
          </a:stretch>
        </p:blipFill>
        <p:spPr>
          <a:xfrm>
            <a:off x="2286000" y="1204913"/>
            <a:ext cx="4876800" cy="3900487"/>
          </a:xfrm>
          <a:noFill/>
        </p:spPr>
      </p:pic>
      <p:sp>
        <p:nvSpPr>
          <p:cNvPr id="31748" name="Text Box 5"/>
          <p:cNvSpPr txBox="1">
            <a:spLocks noChangeArrowheads="1"/>
          </p:cNvSpPr>
          <p:nvPr/>
        </p:nvSpPr>
        <p:spPr bwMode="auto">
          <a:xfrm>
            <a:off x="2057400" y="5181600"/>
            <a:ext cx="5181600" cy="822325"/>
          </a:xfrm>
          <a:prstGeom prst="rect">
            <a:avLst/>
          </a:prstGeom>
          <a:noFill/>
          <a:ln w="9525">
            <a:noFill/>
            <a:miter lim="800000"/>
            <a:headEnd/>
            <a:tailEnd/>
          </a:ln>
        </p:spPr>
        <p:txBody>
          <a:bodyPr>
            <a:spAutoFit/>
          </a:bodyPr>
          <a:lstStyle/>
          <a:p>
            <a:pPr algn="ctr">
              <a:spcBef>
                <a:spcPct val="50000"/>
              </a:spcBef>
            </a:pPr>
            <a:r>
              <a:rPr lang="en-US" sz="2400" b="1">
                <a:latin typeface="Garamond" pitchFamily="18" charset="0"/>
              </a:rPr>
              <a:t>Government organized extermination of Tutsis in Rwanda in 1994</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p:txBody>
          <a:bodyPr/>
          <a:lstStyle/>
          <a:p>
            <a:pPr eaLnBrk="1" hangingPunct="1">
              <a:defRPr/>
            </a:pPr>
            <a:r>
              <a:rPr lang="en-US" smtClean="0"/>
              <a:t>Stage 1: Classification</a:t>
            </a:r>
          </a:p>
        </p:txBody>
      </p:sp>
      <p:sp>
        <p:nvSpPr>
          <p:cNvPr id="8195" name="Rectangle 3"/>
          <p:cNvSpPr>
            <a:spLocks noGrp="1" noChangeArrowheads="1"/>
          </p:cNvSpPr>
          <p:nvPr>
            <p:ph type="body" idx="1"/>
          </p:nvPr>
        </p:nvSpPr>
        <p:spPr/>
        <p:txBody>
          <a:bodyPr/>
          <a:lstStyle/>
          <a:p>
            <a:pPr eaLnBrk="1" hangingPunct="1">
              <a:lnSpc>
                <a:spcPct val="90000"/>
              </a:lnSpc>
              <a:defRPr/>
            </a:pPr>
            <a:r>
              <a:rPr lang="en-US" sz="2400" b="1" smtClean="0"/>
              <a:t>“Us versus them”</a:t>
            </a:r>
          </a:p>
          <a:p>
            <a:pPr eaLnBrk="1" hangingPunct="1">
              <a:lnSpc>
                <a:spcPct val="90000"/>
              </a:lnSpc>
              <a:buFont typeface="Wingdings" pitchFamily="2" charset="2"/>
              <a:buNone/>
              <a:defRPr/>
            </a:pPr>
            <a:endParaRPr lang="en-US" sz="2400" b="1" smtClean="0"/>
          </a:p>
          <a:p>
            <a:pPr eaLnBrk="1" hangingPunct="1">
              <a:lnSpc>
                <a:spcPct val="90000"/>
              </a:lnSpc>
              <a:defRPr/>
            </a:pPr>
            <a:r>
              <a:rPr lang="en-US" sz="2400" b="1" smtClean="0"/>
              <a:t>Distinguish by nationality, ethnicity, race, or religion.  </a:t>
            </a:r>
          </a:p>
          <a:p>
            <a:pPr eaLnBrk="1" hangingPunct="1">
              <a:lnSpc>
                <a:spcPct val="90000"/>
              </a:lnSpc>
              <a:defRPr/>
            </a:pPr>
            <a:endParaRPr lang="en-US" sz="2400" b="1" smtClean="0"/>
          </a:p>
          <a:p>
            <a:pPr eaLnBrk="1" hangingPunct="1">
              <a:lnSpc>
                <a:spcPct val="90000"/>
              </a:lnSpc>
              <a:defRPr/>
            </a:pPr>
            <a:r>
              <a:rPr lang="en-US" sz="2400" b="1" smtClean="0"/>
              <a:t>Bipolar societies (Rwanda) most likely to have genocide because no way for classifications to fade away through inter-marriage. </a:t>
            </a:r>
          </a:p>
          <a:p>
            <a:pPr eaLnBrk="1" hangingPunct="1">
              <a:lnSpc>
                <a:spcPct val="90000"/>
              </a:lnSpc>
              <a:buFont typeface="Wingdings" pitchFamily="2" charset="2"/>
              <a:buNone/>
              <a:defRPr/>
            </a:pPr>
            <a:r>
              <a:rPr lang="en-US" sz="2400" b="1" smtClean="0"/>
              <a:t> </a:t>
            </a:r>
          </a:p>
          <a:p>
            <a:pPr eaLnBrk="1" hangingPunct="1">
              <a:lnSpc>
                <a:spcPct val="90000"/>
              </a:lnSpc>
              <a:defRPr/>
            </a:pPr>
            <a:r>
              <a:rPr lang="en-US" sz="2400" b="1" smtClean="0"/>
              <a:t>Classification is a primary method of dividing society and creating a power struggle between groups.</a:t>
            </a:r>
            <a:r>
              <a:rPr lang="en-US" sz="2400" smtClean="0"/>
              <a:t>  </a:t>
            </a:r>
          </a:p>
          <a:p>
            <a:pPr eaLnBrk="1" hangingPunct="1">
              <a:lnSpc>
                <a:spcPct val="90000"/>
              </a:lnSpc>
              <a:buFont typeface="Wingdings" pitchFamily="2" charset="2"/>
              <a:buNone/>
              <a:defRPr/>
            </a:pPr>
            <a:endParaRPr lang="en-US" sz="2400" smtClean="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rrowheads="1"/>
          </p:cNvSpPr>
          <p:nvPr>
            <p:ph type="title"/>
          </p:nvPr>
        </p:nvSpPr>
        <p:spPr/>
        <p:txBody>
          <a:bodyPr/>
          <a:lstStyle/>
          <a:p>
            <a:pPr eaLnBrk="1" hangingPunct="1">
              <a:defRPr/>
            </a:pPr>
            <a:r>
              <a:rPr lang="en-US" smtClean="0"/>
              <a:t>Extermination (Genocide)</a:t>
            </a:r>
          </a:p>
        </p:txBody>
      </p:sp>
      <p:sp>
        <p:nvSpPr>
          <p:cNvPr id="48131" name="Rectangle 3"/>
          <p:cNvSpPr>
            <a:spLocks noGrp="1" noChangeArrowheads="1"/>
          </p:cNvSpPr>
          <p:nvPr>
            <p:ph type="body" sz="half" idx="1"/>
          </p:nvPr>
        </p:nvSpPr>
        <p:spPr/>
        <p:txBody>
          <a:bodyPr/>
          <a:lstStyle/>
          <a:p>
            <a:pPr eaLnBrk="1" hangingPunct="1">
              <a:buFont typeface="Wingdings" pitchFamily="2" charset="2"/>
              <a:buNone/>
              <a:defRPr/>
            </a:pPr>
            <a:endParaRPr lang="en-US" sz="2800" smtClean="0"/>
          </a:p>
          <a:p>
            <a:pPr algn="just" eaLnBrk="1" hangingPunct="1">
              <a:defRPr/>
            </a:pPr>
            <a:endParaRPr lang="en-US" sz="2800" smtClean="0"/>
          </a:p>
          <a:p>
            <a:pPr algn="just" eaLnBrk="1" hangingPunct="1">
              <a:buFont typeface="Wingdings" pitchFamily="2" charset="2"/>
              <a:buNone/>
              <a:defRPr/>
            </a:pPr>
            <a:endParaRPr lang="en-US" sz="3600" smtClean="0"/>
          </a:p>
        </p:txBody>
      </p:sp>
      <p:sp>
        <p:nvSpPr>
          <p:cNvPr id="32772" name="Text Box 5"/>
          <p:cNvSpPr txBox="1">
            <a:spLocks noChangeArrowheads="1"/>
          </p:cNvSpPr>
          <p:nvPr/>
        </p:nvSpPr>
        <p:spPr bwMode="auto">
          <a:xfrm>
            <a:off x="4876800" y="5562600"/>
            <a:ext cx="3657600" cy="822325"/>
          </a:xfrm>
          <a:prstGeom prst="rect">
            <a:avLst/>
          </a:prstGeom>
          <a:noFill/>
          <a:ln w="9525">
            <a:noFill/>
            <a:miter lim="800000"/>
            <a:headEnd/>
            <a:tailEnd/>
          </a:ln>
        </p:spPr>
        <p:txBody>
          <a:bodyPr>
            <a:spAutoFit/>
          </a:bodyPr>
          <a:lstStyle/>
          <a:p>
            <a:pPr algn="ctr"/>
            <a:r>
              <a:rPr lang="en-US" sz="2400" b="1">
                <a:latin typeface="Garamond" pitchFamily="18" charset="0"/>
              </a:rPr>
              <a:t>Roma (Gypsies) in a Nazi death camp</a:t>
            </a:r>
          </a:p>
        </p:txBody>
      </p:sp>
      <p:sp>
        <p:nvSpPr>
          <p:cNvPr id="32773" name="Text Box 6"/>
          <p:cNvSpPr txBox="1">
            <a:spLocks noChangeArrowheads="1"/>
          </p:cNvSpPr>
          <p:nvPr/>
        </p:nvSpPr>
        <p:spPr bwMode="auto">
          <a:xfrm>
            <a:off x="990600" y="1295400"/>
            <a:ext cx="3276600" cy="5216525"/>
          </a:xfrm>
          <a:prstGeom prst="rect">
            <a:avLst/>
          </a:prstGeom>
          <a:noFill/>
          <a:ln w="9525">
            <a:noFill/>
            <a:miter lim="800000"/>
            <a:headEnd/>
            <a:tailEnd/>
          </a:ln>
        </p:spPr>
        <p:txBody>
          <a:bodyPr>
            <a:spAutoFit/>
          </a:bodyPr>
          <a:lstStyle/>
          <a:p>
            <a:pPr>
              <a:spcBef>
                <a:spcPct val="50000"/>
              </a:spcBef>
              <a:buFontTx/>
              <a:buChar char="•"/>
            </a:pPr>
            <a:r>
              <a:rPr lang="en-US" sz="2800" b="1">
                <a:latin typeface="Garamond" pitchFamily="18" charset="0"/>
              </a:rPr>
              <a:t>The killing is “extermination” to the killers because they do not believe the victims are fully human.  They are “cleansing” the society of impurities,</a:t>
            </a:r>
            <a:r>
              <a:rPr lang="en-US" sz="2800">
                <a:latin typeface="Garamond" pitchFamily="18" charset="0"/>
              </a:rPr>
              <a:t> </a:t>
            </a:r>
            <a:r>
              <a:rPr lang="en-US" sz="2800" b="1">
                <a:latin typeface="Garamond" pitchFamily="18" charset="0"/>
              </a:rPr>
              <a:t>disease, animals, vermin, “cockroaches,” or enemies.</a:t>
            </a:r>
          </a:p>
        </p:txBody>
      </p:sp>
      <p:pic>
        <p:nvPicPr>
          <p:cNvPr id="32774" name="Picture 8" descr="gypseys in belzec"/>
          <p:cNvPicPr>
            <a:picLocks noGrp="1" noChangeAspect="1" noChangeArrowheads="1"/>
          </p:cNvPicPr>
          <p:nvPr>
            <p:ph sz="half" idx="2"/>
          </p:nvPr>
        </p:nvPicPr>
        <p:blipFill>
          <a:blip r:embed="rId3" cstate="print"/>
          <a:srcRect/>
          <a:stretch>
            <a:fillRect/>
          </a:stretch>
        </p:blipFill>
        <p:spPr>
          <a:xfrm>
            <a:off x="4572000" y="2428875"/>
            <a:ext cx="4038600" cy="2868613"/>
          </a:xfrm>
          <a:noFill/>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rrowheads="1"/>
          </p:cNvSpPr>
          <p:nvPr>
            <p:ph type="title"/>
          </p:nvPr>
        </p:nvSpPr>
        <p:spPr/>
        <p:txBody>
          <a:bodyPr/>
          <a:lstStyle/>
          <a:p>
            <a:pPr>
              <a:defRPr/>
            </a:pPr>
            <a:r>
              <a:rPr lang="en-US" smtClean="0"/>
              <a:t>Extermination (Genocide)</a:t>
            </a:r>
            <a:endParaRPr lang="en-US" dirty="0" smtClean="0"/>
          </a:p>
        </p:txBody>
      </p:sp>
      <p:sp>
        <p:nvSpPr>
          <p:cNvPr id="50179" name="Rectangle 3"/>
          <p:cNvSpPr>
            <a:spLocks noGrp="1" noChangeArrowheads="1"/>
          </p:cNvSpPr>
          <p:nvPr>
            <p:ph type="body" sz="half" idx="1"/>
          </p:nvPr>
        </p:nvSpPr>
        <p:spPr>
          <a:xfrm>
            <a:off x="457200" y="1295400"/>
            <a:ext cx="4038600" cy="4830763"/>
          </a:xfrm>
        </p:spPr>
        <p:txBody>
          <a:bodyPr/>
          <a:lstStyle/>
          <a:p>
            <a:pPr>
              <a:defRPr/>
            </a:pPr>
            <a:r>
              <a:rPr lang="en-US" smtClean="0"/>
              <a:t>Although most genocide is sponsored and financed by the state, the armed forces often work with local militias. </a:t>
            </a:r>
          </a:p>
          <a:p>
            <a:pPr>
              <a:defRPr/>
            </a:pPr>
            <a:endParaRPr lang="en-US" dirty="0" smtClean="0"/>
          </a:p>
        </p:txBody>
      </p:sp>
      <p:sp>
        <p:nvSpPr>
          <p:cNvPr id="11" name="Content Placeholder 10"/>
          <p:cNvSpPr>
            <a:spLocks noGrp="1"/>
          </p:cNvSpPr>
          <p:nvPr>
            <p:ph sz="half" idx="2"/>
          </p:nvPr>
        </p:nvSpPr>
        <p:spPr>
          <a:xfrm>
            <a:off x="4419600" y="1600200"/>
            <a:ext cx="4267200" cy="3810000"/>
          </a:xfrm>
        </p:spPr>
        <p:txBody>
          <a:bodyPr/>
          <a:lstStyle/>
          <a:p>
            <a:pPr>
              <a:defRPr/>
            </a:pPr>
            <a:endParaRPr lang="en-US" dirty="0"/>
          </a:p>
        </p:txBody>
      </p:sp>
      <p:sp>
        <p:nvSpPr>
          <p:cNvPr id="33797" name="Text Box 7"/>
          <p:cNvSpPr txBox="1">
            <a:spLocks noChangeArrowheads="1"/>
          </p:cNvSpPr>
          <p:nvPr/>
        </p:nvSpPr>
        <p:spPr bwMode="auto">
          <a:xfrm>
            <a:off x="4556125" y="4800600"/>
            <a:ext cx="4206875" cy="457200"/>
          </a:xfrm>
          <a:prstGeom prst="rect">
            <a:avLst/>
          </a:prstGeom>
          <a:noFill/>
          <a:ln w="9525">
            <a:noFill/>
            <a:miter lim="800000"/>
            <a:headEnd/>
            <a:tailEnd/>
          </a:ln>
        </p:spPr>
        <p:txBody>
          <a:bodyPr>
            <a:spAutoFit/>
          </a:bodyPr>
          <a:lstStyle/>
          <a:p>
            <a:pPr algn="ctr"/>
            <a:r>
              <a:rPr lang="en-US" sz="2400" b="1">
                <a:latin typeface="Garamond" pitchFamily="18" charset="0"/>
              </a:rPr>
              <a:t>Rwandan militia killing squads</a:t>
            </a:r>
          </a:p>
        </p:txBody>
      </p:sp>
      <p:pic>
        <p:nvPicPr>
          <p:cNvPr id="33798" name="Picture 8" descr="dispose"/>
          <p:cNvPicPr>
            <a:picLocks noChangeAspect="1" noChangeArrowheads="1"/>
          </p:cNvPicPr>
          <p:nvPr/>
        </p:nvPicPr>
        <p:blipFill>
          <a:blip r:embed="rId3" cstate="print"/>
          <a:srcRect/>
          <a:stretch>
            <a:fillRect/>
          </a:stretch>
        </p:blipFill>
        <p:spPr bwMode="auto">
          <a:xfrm>
            <a:off x="4495800" y="1600200"/>
            <a:ext cx="4191000" cy="3124200"/>
          </a:xfrm>
          <a:prstGeom prst="rect">
            <a:avLst/>
          </a:prstGeom>
          <a:noFill/>
          <a:ln w="9525">
            <a:noFill/>
            <a:miter lim="800000"/>
            <a:headEnd/>
            <a:tailEnd/>
          </a:ln>
        </p:spPr>
      </p:pic>
      <p:pic>
        <p:nvPicPr>
          <p:cNvPr id="33799" name="Picture 10" descr="07196"/>
          <p:cNvPicPr>
            <a:picLocks noChangeAspect="1" noChangeArrowheads="1"/>
          </p:cNvPicPr>
          <p:nvPr/>
        </p:nvPicPr>
        <p:blipFill>
          <a:blip r:embed="rId4" cstate="print"/>
          <a:srcRect/>
          <a:stretch>
            <a:fillRect/>
          </a:stretch>
        </p:blipFill>
        <p:spPr bwMode="auto">
          <a:xfrm>
            <a:off x="762000" y="4276725"/>
            <a:ext cx="3657600" cy="2581275"/>
          </a:xfrm>
          <a:prstGeom prst="rect">
            <a:avLst/>
          </a:prstGeom>
          <a:noFill/>
          <a:ln w="9525">
            <a:noFill/>
            <a:miter lim="800000"/>
            <a:headEnd/>
            <a:tailEnd/>
          </a:ln>
        </p:spPr>
      </p:pic>
      <p:sp>
        <p:nvSpPr>
          <p:cNvPr id="33800" name="Text Box 11"/>
          <p:cNvSpPr txBox="1">
            <a:spLocks noChangeArrowheads="1"/>
          </p:cNvSpPr>
          <p:nvPr/>
        </p:nvSpPr>
        <p:spPr bwMode="auto">
          <a:xfrm>
            <a:off x="4556125" y="5916613"/>
            <a:ext cx="4130675" cy="822325"/>
          </a:xfrm>
          <a:prstGeom prst="rect">
            <a:avLst/>
          </a:prstGeom>
          <a:noFill/>
          <a:ln w="9525">
            <a:noFill/>
            <a:miter lim="800000"/>
            <a:headEnd/>
            <a:tailEnd/>
          </a:ln>
        </p:spPr>
        <p:txBody>
          <a:bodyPr>
            <a:spAutoFit/>
          </a:bodyPr>
          <a:lstStyle/>
          <a:p>
            <a:r>
              <a:rPr lang="en-US" sz="2400" b="1">
                <a:latin typeface="Garamond" pitchFamily="18" charset="0"/>
              </a:rPr>
              <a:t>Nazi killing squad working with local militia</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000" dirty="0" smtClean="0"/>
              <a:t>Extermination: Stopping Genocide</a:t>
            </a:r>
            <a:endParaRPr lang="en-US" sz="4000" dirty="0"/>
          </a:p>
        </p:txBody>
      </p:sp>
      <p:sp>
        <p:nvSpPr>
          <p:cNvPr id="3" name="Content Placeholder 2"/>
          <p:cNvSpPr>
            <a:spLocks noGrp="1"/>
          </p:cNvSpPr>
          <p:nvPr>
            <p:ph idx="1"/>
          </p:nvPr>
        </p:nvSpPr>
        <p:spPr/>
        <p:txBody>
          <a:bodyPr/>
          <a:lstStyle/>
          <a:p>
            <a:pPr>
              <a:defRPr/>
            </a:pPr>
            <a:r>
              <a:rPr lang="en-US" dirty="0" smtClean="0"/>
              <a:t>Regional organizations, national governments, and the UN Security Council should impose targeted sanctions to undermine the economic viability of the perpetrator regime.</a:t>
            </a:r>
          </a:p>
          <a:p>
            <a:pPr>
              <a:defRPr/>
            </a:pPr>
            <a:r>
              <a:rPr lang="en-US" dirty="0" smtClean="0"/>
              <a:t>Sales of oil and imports of gasoline should be stopped by blockade of ports and land routes.</a:t>
            </a:r>
          </a:p>
          <a:p>
            <a:pPr>
              <a:defRPr/>
            </a:pPr>
            <a:r>
              <a:rPr lang="en-US" dirty="0" smtClean="0"/>
              <a:t>Perpetrators should be indicted by the International Criminal Court.</a:t>
            </a:r>
          </a:p>
          <a:p>
            <a:pPr>
              <a:defRPr/>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rrowheads="1"/>
          </p:cNvSpPr>
          <p:nvPr>
            <p:ph type="title"/>
          </p:nvPr>
        </p:nvSpPr>
        <p:spPr/>
        <p:txBody>
          <a:bodyPr/>
          <a:lstStyle/>
          <a:p>
            <a:pPr eaLnBrk="1" hangingPunct="1">
              <a:defRPr/>
            </a:pPr>
            <a:r>
              <a:rPr lang="en-US" sz="4000" dirty="0" smtClean="0"/>
              <a:t>Extermination: Stopping Genocide</a:t>
            </a:r>
          </a:p>
        </p:txBody>
      </p:sp>
      <p:sp>
        <p:nvSpPr>
          <p:cNvPr id="102403" name="Rectangle 3"/>
          <p:cNvSpPr>
            <a:spLocks noGrp="1" noChangeArrowheads="1"/>
          </p:cNvSpPr>
          <p:nvPr>
            <p:ph type="body" idx="1"/>
          </p:nvPr>
        </p:nvSpPr>
        <p:spPr/>
        <p:txBody>
          <a:bodyPr/>
          <a:lstStyle/>
          <a:p>
            <a:pPr eaLnBrk="1" hangingPunct="1">
              <a:lnSpc>
                <a:spcPct val="90000"/>
              </a:lnSpc>
              <a:defRPr/>
            </a:pPr>
            <a:r>
              <a:rPr lang="en-US" sz="2800" b="1" dirty="0" smtClean="0"/>
              <a:t>The UN Security Council should authorize armed intervention by regional military forces or by a UN force under Chapter Seven of the UN Charter.</a:t>
            </a:r>
          </a:p>
          <a:p>
            <a:pPr lvl="1" eaLnBrk="1" hangingPunct="1">
              <a:lnSpc>
                <a:spcPct val="90000"/>
              </a:lnSpc>
              <a:defRPr/>
            </a:pPr>
            <a:r>
              <a:rPr lang="en-US" sz="2400" b="1" dirty="0" smtClean="0"/>
              <a:t>The Mandate must include protection of civilians and humanitarian workers and a No Fly Zone.</a:t>
            </a:r>
          </a:p>
          <a:p>
            <a:pPr lvl="1" eaLnBrk="1" hangingPunct="1">
              <a:lnSpc>
                <a:spcPct val="90000"/>
              </a:lnSpc>
              <a:defRPr/>
            </a:pPr>
            <a:r>
              <a:rPr lang="en-US" sz="2400" b="1" dirty="0" smtClean="0"/>
              <a:t>The Rules of Engagement must be robust and include aggressive prevention of killing.</a:t>
            </a:r>
          </a:p>
          <a:p>
            <a:pPr lvl="1" eaLnBrk="1" hangingPunct="1">
              <a:lnSpc>
                <a:spcPct val="90000"/>
              </a:lnSpc>
              <a:defRPr/>
            </a:pPr>
            <a:r>
              <a:rPr lang="en-US" sz="2400" b="1" dirty="0" smtClean="0"/>
              <a:t>The major military powers must provide leadership, logistics, airlift, communications, and financing.</a:t>
            </a:r>
          </a:p>
          <a:p>
            <a:pPr lvl="1" eaLnBrk="1" hangingPunct="1">
              <a:lnSpc>
                <a:spcPct val="90000"/>
              </a:lnSpc>
              <a:defRPr/>
            </a:pPr>
            <a:r>
              <a:rPr lang="en-US" sz="2400" b="1" dirty="0" smtClean="0"/>
              <a:t>If the state where the genocide is underway will not permit entry, its UN membership should be suspended.</a:t>
            </a:r>
          </a:p>
          <a:p>
            <a:pPr lvl="1" eaLnBrk="1" hangingPunct="1">
              <a:lnSpc>
                <a:spcPct val="90000"/>
              </a:lnSpc>
              <a:buFont typeface="Wingdings" pitchFamily="2" charset="2"/>
              <a:buNone/>
              <a:defRPr/>
            </a:pPr>
            <a:endParaRPr lang="en-US" sz="2400" b="1"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p:txBody>
          <a:bodyPr/>
          <a:lstStyle/>
          <a:p>
            <a:pPr eaLnBrk="1" hangingPunct="1">
              <a:defRPr/>
            </a:pPr>
            <a:r>
              <a:rPr lang="en-US" smtClean="0"/>
              <a:t>Stage 8: Denial</a:t>
            </a:r>
          </a:p>
        </p:txBody>
      </p:sp>
      <p:sp>
        <p:nvSpPr>
          <p:cNvPr id="54275" name="Rectangle 3"/>
          <p:cNvSpPr>
            <a:spLocks noGrp="1" noChangeArrowheads="1"/>
          </p:cNvSpPr>
          <p:nvPr>
            <p:ph type="body" idx="1"/>
          </p:nvPr>
        </p:nvSpPr>
        <p:spPr/>
        <p:txBody>
          <a:bodyPr/>
          <a:lstStyle/>
          <a:p>
            <a:pPr algn="just" eaLnBrk="1" hangingPunct="1">
              <a:defRPr/>
            </a:pPr>
            <a:r>
              <a:rPr lang="en-US" smtClean="0"/>
              <a:t>Denial is always found in genocide, both during it and after it.</a:t>
            </a:r>
          </a:p>
          <a:p>
            <a:pPr algn="just" eaLnBrk="1" hangingPunct="1">
              <a:defRPr/>
            </a:pPr>
            <a:r>
              <a:rPr lang="en-US" smtClean="0"/>
              <a:t>Continuing denial is among the surest indicators of further genocidal massacres.</a:t>
            </a:r>
          </a:p>
          <a:p>
            <a:pPr algn="just" eaLnBrk="1" hangingPunct="1">
              <a:defRPr/>
            </a:pPr>
            <a:r>
              <a:rPr lang="en-US" smtClean="0"/>
              <a:t>Denial extends the crime of genocide to future generations of the victims.  It is a continuation of the intent to destroy the group. </a:t>
            </a:r>
          </a:p>
          <a:p>
            <a:pPr algn="just" eaLnBrk="1" hangingPunct="1">
              <a:defRPr/>
            </a:pPr>
            <a:r>
              <a:rPr lang="en-US" b="1" u="sng" smtClean="0"/>
              <a:t>The tactics of denial are predictable.</a:t>
            </a:r>
            <a:r>
              <a:rPr lang="en-US" smtClean="0"/>
              <a:t> </a:t>
            </a:r>
          </a:p>
          <a:p>
            <a:pPr eaLnBrk="1" hangingPunct="1">
              <a:buFont typeface="Wingdings" pitchFamily="2" charset="2"/>
              <a:buNone/>
              <a:defRPr/>
            </a:pPr>
            <a:endParaRPr lang="en-US" smtClean="0"/>
          </a:p>
          <a:p>
            <a:pPr eaLnBrk="1" hangingPunct="1">
              <a:buFont typeface="Wingdings" pitchFamily="2" charset="2"/>
              <a:buNone/>
              <a:defRPr/>
            </a:pPr>
            <a:endParaRPr lang="en-US" sz="4000" smtClean="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p:txBody>
          <a:bodyPr/>
          <a:lstStyle/>
          <a:p>
            <a:pPr eaLnBrk="1" hangingPunct="1">
              <a:defRPr/>
            </a:pPr>
            <a:r>
              <a:rPr lang="en-US" smtClean="0"/>
              <a:t>Denial: Deny the Evidence.</a:t>
            </a:r>
          </a:p>
        </p:txBody>
      </p:sp>
      <p:sp>
        <p:nvSpPr>
          <p:cNvPr id="56323" name="Rectangle 3"/>
          <p:cNvSpPr>
            <a:spLocks noGrp="1" noChangeArrowheads="1"/>
          </p:cNvSpPr>
          <p:nvPr>
            <p:ph type="body" idx="1"/>
          </p:nvPr>
        </p:nvSpPr>
        <p:spPr/>
        <p:txBody>
          <a:bodyPr/>
          <a:lstStyle/>
          <a:p>
            <a:pPr marL="609600" indent="-609600" eaLnBrk="1" hangingPunct="1">
              <a:defRPr/>
            </a:pPr>
            <a:r>
              <a:rPr lang="en-US" b="1" smtClean="0"/>
              <a:t>Deny that there was any mass killing at all.</a:t>
            </a:r>
          </a:p>
          <a:p>
            <a:pPr marL="609600" indent="-609600" eaLnBrk="1" hangingPunct="1">
              <a:buFont typeface="Wingdings" pitchFamily="2" charset="2"/>
              <a:buNone/>
              <a:defRPr/>
            </a:pPr>
            <a:endParaRPr lang="en-US" b="1" smtClean="0"/>
          </a:p>
          <a:p>
            <a:pPr marL="609600" indent="-609600" eaLnBrk="1" hangingPunct="1">
              <a:defRPr/>
            </a:pPr>
            <a:r>
              <a:rPr lang="en-US" b="1" smtClean="0"/>
              <a:t>Question and minimize the statistics.</a:t>
            </a:r>
          </a:p>
          <a:p>
            <a:pPr marL="609600" indent="-609600" eaLnBrk="1" hangingPunct="1">
              <a:buFont typeface="Wingdings" pitchFamily="2" charset="2"/>
              <a:buNone/>
              <a:defRPr/>
            </a:pPr>
            <a:endParaRPr lang="en-US" b="1" smtClean="0"/>
          </a:p>
          <a:p>
            <a:pPr marL="609600" indent="-609600" eaLnBrk="1" hangingPunct="1">
              <a:defRPr/>
            </a:pPr>
            <a:r>
              <a:rPr lang="en-US" b="1" smtClean="0"/>
              <a:t>Block access to archives and witnesses.</a:t>
            </a:r>
          </a:p>
          <a:p>
            <a:pPr marL="609600" indent="-609600" eaLnBrk="1" hangingPunct="1">
              <a:defRPr/>
            </a:pPr>
            <a:endParaRPr lang="en-US" b="1" smtClean="0"/>
          </a:p>
          <a:p>
            <a:pPr marL="609600" indent="-609600" eaLnBrk="1" hangingPunct="1">
              <a:defRPr/>
            </a:pPr>
            <a:r>
              <a:rPr lang="en-US" b="1" smtClean="0"/>
              <a:t>Intimidate or kill eye-witnesses.</a:t>
            </a:r>
          </a:p>
          <a:p>
            <a:pPr marL="609600" indent="-609600" eaLnBrk="1" hangingPunct="1">
              <a:buFont typeface="Wingdings" pitchFamily="2" charset="2"/>
              <a:buNone/>
              <a:defRPr/>
            </a:pPr>
            <a:endParaRPr lang="en-US" b="1" smtClean="0"/>
          </a:p>
          <a:p>
            <a:pPr marL="609600" indent="-609600" eaLnBrk="1" hangingPunct="1">
              <a:buFont typeface="Wingdings" pitchFamily="2" charset="2"/>
              <a:buNone/>
              <a:defRPr/>
            </a:pPr>
            <a:endParaRPr lang="en-US" b="1" smtClean="0"/>
          </a:p>
          <a:p>
            <a:pPr marL="609600" indent="-609600" eaLnBrk="1" hangingPunct="1">
              <a:buFont typeface="Wingdings" pitchFamily="2" charset="2"/>
              <a:buNone/>
              <a:defRPr/>
            </a:pPr>
            <a:endParaRPr lang="en-US" b="1" smtClean="0"/>
          </a:p>
          <a:p>
            <a:pPr marL="609600" indent="-609600" eaLnBrk="1" hangingPunct="1">
              <a:buFont typeface="Wingdings" pitchFamily="2" charset="2"/>
              <a:buNone/>
              <a:defRPr/>
            </a:pPr>
            <a:endParaRPr lang="en-US" b="1" smtClean="0"/>
          </a:p>
          <a:p>
            <a:pPr marL="609600" indent="-609600" eaLnBrk="1" hangingPunct="1">
              <a:defRPr/>
            </a:pPr>
            <a:endParaRPr lang="en-US"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rrowheads="1"/>
          </p:cNvSpPr>
          <p:nvPr>
            <p:ph type="title"/>
          </p:nvPr>
        </p:nvSpPr>
        <p:spPr>
          <a:xfrm>
            <a:off x="457200" y="274638"/>
            <a:ext cx="8229600" cy="868362"/>
          </a:xfrm>
        </p:spPr>
        <p:txBody>
          <a:bodyPr/>
          <a:lstStyle/>
          <a:p>
            <a:pPr eaLnBrk="1" hangingPunct="1">
              <a:defRPr/>
            </a:pPr>
            <a:r>
              <a:rPr lang="en-US" smtClean="0"/>
              <a:t>Denial: Deny the Evidence</a:t>
            </a:r>
          </a:p>
        </p:txBody>
      </p:sp>
      <p:sp>
        <p:nvSpPr>
          <p:cNvPr id="93187" name="Rectangle 3"/>
          <p:cNvSpPr>
            <a:spLocks noGrp="1" noChangeArrowheads="1"/>
          </p:cNvSpPr>
          <p:nvPr>
            <p:ph type="body" idx="1"/>
          </p:nvPr>
        </p:nvSpPr>
        <p:spPr>
          <a:xfrm>
            <a:off x="457200" y="1066800"/>
            <a:ext cx="8229600" cy="5059363"/>
          </a:xfrm>
        </p:spPr>
        <p:txBody>
          <a:bodyPr/>
          <a:lstStyle/>
          <a:p>
            <a:pPr eaLnBrk="1" hangingPunct="1">
              <a:defRPr/>
            </a:pPr>
            <a:r>
              <a:rPr lang="en-US" b="1" smtClean="0"/>
              <a:t>Destroy the evidence. (Burn the bodies and the archives, dig up and burn the mass graves, throw bodies in rivers or seas.)</a:t>
            </a:r>
          </a:p>
          <a:p>
            <a:pPr eaLnBrk="1" hangingPunct="1">
              <a:buFont typeface="Wingdings" pitchFamily="2" charset="2"/>
              <a:buNone/>
              <a:defRPr/>
            </a:pPr>
            <a:endParaRPr lang="en-US" smtClean="0"/>
          </a:p>
        </p:txBody>
      </p:sp>
      <p:pic>
        <p:nvPicPr>
          <p:cNvPr id="38916" name="Picture 5" descr="Crematoria Holocaust"/>
          <p:cNvPicPr>
            <a:picLocks noChangeAspect="1" noChangeArrowheads="1"/>
          </p:cNvPicPr>
          <p:nvPr/>
        </p:nvPicPr>
        <p:blipFill>
          <a:blip r:embed="rId3" cstate="print"/>
          <a:srcRect/>
          <a:stretch>
            <a:fillRect/>
          </a:stretch>
        </p:blipFill>
        <p:spPr bwMode="auto">
          <a:xfrm>
            <a:off x="2438400" y="2895600"/>
            <a:ext cx="4286250" cy="2667000"/>
          </a:xfrm>
          <a:prstGeom prst="rect">
            <a:avLst/>
          </a:prstGeom>
          <a:noFill/>
          <a:ln w="9525">
            <a:noFill/>
            <a:miter lim="800000"/>
            <a:headEnd/>
            <a:tailEnd/>
          </a:ln>
        </p:spPr>
      </p:pic>
      <p:sp>
        <p:nvSpPr>
          <p:cNvPr id="38917" name="Text Box 6"/>
          <p:cNvSpPr txBox="1">
            <a:spLocks noChangeArrowheads="1"/>
          </p:cNvSpPr>
          <p:nvPr/>
        </p:nvSpPr>
        <p:spPr bwMode="auto">
          <a:xfrm>
            <a:off x="1828800" y="5715000"/>
            <a:ext cx="5334000" cy="457200"/>
          </a:xfrm>
          <a:prstGeom prst="rect">
            <a:avLst/>
          </a:prstGeom>
          <a:noFill/>
          <a:ln w="9525">
            <a:noFill/>
            <a:miter lim="800000"/>
            <a:headEnd/>
            <a:tailEnd/>
          </a:ln>
        </p:spPr>
        <p:txBody>
          <a:bodyPr>
            <a:spAutoFit/>
          </a:bodyPr>
          <a:lstStyle/>
          <a:p>
            <a:pPr algn="ctr">
              <a:spcBef>
                <a:spcPct val="50000"/>
              </a:spcBef>
            </a:pPr>
            <a:r>
              <a:rPr lang="en-US" sz="2400" b="1">
                <a:latin typeface="Garamond" pitchFamily="18" charset="0"/>
              </a:rPr>
              <a:t>Holocaust Death-Camp Crematoria</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p:txBody>
          <a:bodyPr/>
          <a:lstStyle/>
          <a:p>
            <a:pPr eaLnBrk="1" hangingPunct="1">
              <a:defRPr/>
            </a:pPr>
            <a:r>
              <a:rPr lang="en-US" smtClean="0"/>
              <a:t>Denial: Attack the truth-tellers.</a:t>
            </a:r>
          </a:p>
        </p:txBody>
      </p:sp>
      <p:sp>
        <p:nvSpPr>
          <p:cNvPr id="58371" name="Rectangle 3"/>
          <p:cNvSpPr>
            <a:spLocks noGrp="1" noChangeArrowheads="1"/>
          </p:cNvSpPr>
          <p:nvPr>
            <p:ph type="body" idx="1"/>
          </p:nvPr>
        </p:nvSpPr>
        <p:spPr/>
        <p:txBody>
          <a:bodyPr/>
          <a:lstStyle/>
          <a:p>
            <a:pPr marL="660400" indent="-660400" eaLnBrk="1" hangingPunct="1">
              <a:lnSpc>
                <a:spcPct val="90000"/>
              </a:lnSpc>
              <a:buFont typeface="Wingdings" pitchFamily="2" charset="2"/>
              <a:buNone/>
              <a:defRPr/>
            </a:pPr>
            <a:endParaRPr lang="en-US" b="1" smtClean="0"/>
          </a:p>
          <a:p>
            <a:pPr marL="660400" indent="-660400" eaLnBrk="1" hangingPunct="1">
              <a:lnSpc>
                <a:spcPct val="90000"/>
              </a:lnSpc>
              <a:defRPr/>
            </a:pPr>
            <a:r>
              <a:rPr lang="en-US" b="1" smtClean="0"/>
              <a:t>Attack the motives of the truth-tellers.  Say they are opposed to the religion, ethnicity, or nationality of the deniers.</a:t>
            </a:r>
          </a:p>
          <a:p>
            <a:pPr marL="660400" indent="-660400" eaLnBrk="1" hangingPunct="1">
              <a:lnSpc>
                <a:spcPct val="90000"/>
              </a:lnSpc>
              <a:buFont typeface="Wingdings" pitchFamily="2" charset="2"/>
              <a:buNone/>
              <a:defRPr/>
            </a:pPr>
            <a:endParaRPr lang="en-US" b="1" smtClean="0"/>
          </a:p>
          <a:p>
            <a:pPr marL="660400" indent="-660400" eaLnBrk="1" hangingPunct="1">
              <a:lnSpc>
                <a:spcPct val="90000"/>
              </a:lnSpc>
              <a:defRPr/>
            </a:pPr>
            <a:r>
              <a:rPr lang="en-US" b="1" smtClean="0"/>
              <a:t>Point out atrocities committed by people from the truth-tellers’ group.  Imply they are morally disqualified to accuse the perpetrators.</a:t>
            </a:r>
          </a:p>
          <a:p>
            <a:pPr marL="660400" indent="-660400" eaLnBrk="1" hangingPunct="1">
              <a:lnSpc>
                <a:spcPct val="90000"/>
              </a:lnSpc>
              <a:buFont typeface="Wingdings" pitchFamily="2" charset="2"/>
              <a:buAutoNum type="arabicPeriod" startAt="5"/>
              <a:defRPr/>
            </a:pPr>
            <a:endParaRPr lang="en-US" smtClean="0"/>
          </a:p>
          <a:p>
            <a:pPr marL="660400" indent="-660400" eaLnBrk="1" hangingPunct="1">
              <a:lnSpc>
                <a:spcPct val="90000"/>
              </a:lnSpc>
              <a:buFont typeface="Wingdings" pitchFamily="2" charset="2"/>
              <a:buNone/>
              <a:defRPr/>
            </a:pPr>
            <a:endParaRPr lang="en-US" b="1" smtClean="0"/>
          </a:p>
          <a:p>
            <a:pPr marL="660400" indent="-660400" eaLnBrk="1" hangingPunct="1">
              <a:lnSpc>
                <a:spcPct val="90000"/>
              </a:lnSpc>
              <a:buFont typeface="Wingdings" pitchFamily="2" charset="2"/>
              <a:buNone/>
              <a:defRPr/>
            </a:pPr>
            <a:endParaRPr lang="en-US"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p:txBody>
          <a:bodyPr/>
          <a:lstStyle/>
          <a:p>
            <a:pPr eaLnBrk="1" hangingPunct="1">
              <a:defRPr/>
            </a:pPr>
            <a:r>
              <a:rPr lang="en-US" smtClean="0"/>
              <a:t>Denial:  Deny Genocidal Intent.</a:t>
            </a:r>
          </a:p>
        </p:txBody>
      </p:sp>
      <p:sp>
        <p:nvSpPr>
          <p:cNvPr id="69635" name="Rectangle 3"/>
          <p:cNvSpPr>
            <a:spLocks noGrp="1" noChangeArrowheads="1"/>
          </p:cNvSpPr>
          <p:nvPr>
            <p:ph type="body" idx="1"/>
          </p:nvPr>
        </p:nvSpPr>
        <p:spPr/>
        <p:txBody>
          <a:bodyPr/>
          <a:lstStyle/>
          <a:p>
            <a:pPr marL="609600" indent="-609600" eaLnBrk="1" hangingPunct="1">
              <a:defRPr/>
            </a:pPr>
            <a:r>
              <a:rPr lang="en-US" b="1" smtClean="0"/>
              <a:t>Claim that the deaths were inadvertent (due to famine, migration, or disease.)</a:t>
            </a:r>
          </a:p>
          <a:p>
            <a:pPr marL="609600" indent="-609600" eaLnBrk="1" hangingPunct="1">
              <a:defRPr/>
            </a:pPr>
            <a:r>
              <a:rPr lang="en-US" b="1" smtClean="0"/>
              <a:t>Blame “out of control” forces for the killings.</a:t>
            </a:r>
          </a:p>
          <a:p>
            <a:pPr marL="609600" indent="-609600" eaLnBrk="1" hangingPunct="1">
              <a:defRPr/>
            </a:pPr>
            <a:r>
              <a:rPr lang="en-US" b="1" smtClean="0"/>
              <a:t>Blame the deaths on ancient ethnic conflicts.</a:t>
            </a:r>
          </a:p>
          <a:p>
            <a:pPr marL="609600" indent="-609600" eaLnBrk="1" hangingPunct="1">
              <a:buFont typeface="Wingdings" pitchFamily="2" charset="2"/>
              <a:buNone/>
              <a:defRPr/>
            </a:pPr>
            <a:endParaRPr lang="en-US" b="1" smtClean="0"/>
          </a:p>
          <a:p>
            <a:pPr marL="609600" indent="-609600" eaLnBrk="1" hangingPunct="1">
              <a:buFont typeface="Wingdings" pitchFamily="2" charset="2"/>
              <a:buNone/>
              <a:defRPr/>
            </a:pPr>
            <a:endParaRPr lang="en-US"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p:txBody>
          <a:bodyPr/>
          <a:lstStyle/>
          <a:p>
            <a:pPr eaLnBrk="1" hangingPunct="1">
              <a:defRPr/>
            </a:pPr>
            <a:r>
              <a:rPr lang="en-US" smtClean="0"/>
              <a:t>Denial: Blame the Victims.</a:t>
            </a:r>
          </a:p>
        </p:txBody>
      </p:sp>
      <p:sp>
        <p:nvSpPr>
          <p:cNvPr id="67587" name="Rectangle 3"/>
          <p:cNvSpPr>
            <a:spLocks noGrp="1" noChangeArrowheads="1"/>
          </p:cNvSpPr>
          <p:nvPr>
            <p:ph type="body" idx="1"/>
          </p:nvPr>
        </p:nvSpPr>
        <p:spPr/>
        <p:txBody>
          <a:bodyPr/>
          <a:lstStyle/>
          <a:p>
            <a:pPr marL="609600" indent="-609600" eaLnBrk="1" hangingPunct="1">
              <a:defRPr/>
            </a:pPr>
            <a:r>
              <a:rPr lang="en-US" b="1" smtClean="0"/>
              <a:t>Emphasize the strangeness of the victims.  They are not like us. (savages, infidels)</a:t>
            </a:r>
          </a:p>
          <a:p>
            <a:pPr marL="609600" indent="-609600" eaLnBrk="1" hangingPunct="1">
              <a:defRPr/>
            </a:pPr>
            <a:r>
              <a:rPr lang="en-US" b="1" smtClean="0"/>
              <a:t>Claim they were disloyal insurgents in a war. </a:t>
            </a:r>
          </a:p>
          <a:p>
            <a:pPr marL="609600" indent="-609600" eaLnBrk="1" hangingPunct="1">
              <a:defRPr/>
            </a:pPr>
            <a:r>
              <a:rPr lang="en-US" b="1" smtClean="0"/>
              <a:t>Call it a “civil war,” not genocide.</a:t>
            </a:r>
          </a:p>
          <a:p>
            <a:pPr marL="609600" indent="-609600" eaLnBrk="1" hangingPunct="1">
              <a:defRPr/>
            </a:pPr>
            <a:r>
              <a:rPr lang="en-US" b="1" smtClean="0"/>
              <a:t>Claim that the deniers’ group also suffered huge losses in the “war.”  The killings were in self-defense.</a:t>
            </a:r>
          </a:p>
          <a:p>
            <a:pPr marL="609600" indent="-609600" eaLnBrk="1" hangingPunct="1">
              <a:buFont typeface="Wingdings" pitchFamily="2" charset="2"/>
              <a:buNone/>
              <a:defRPr/>
            </a:pPr>
            <a:endParaRPr lang="en-US"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p:txBody>
          <a:bodyPr/>
          <a:lstStyle/>
          <a:p>
            <a:pPr eaLnBrk="1" hangingPunct="1">
              <a:defRPr/>
            </a:pPr>
            <a:r>
              <a:rPr lang="en-US" sz="4000" smtClean="0"/>
              <a:t>Classification (Rwanda)</a:t>
            </a:r>
            <a:br>
              <a:rPr lang="en-US" sz="4000" smtClean="0"/>
            </a:br>
            <a:endParaRPr lang="en-US" sz="4000" smtClean="0"/>
          </a:p>
        </p:txBody>
      </p:sp>
      <p:pic>
        <p:nvPicPr>
          <p:cNvPr id="6147" name="Picture 3"/>
          <p:cNvPicPr>
            <a:picLocks noChangeAspect="1" noChangeArrowheads="1"/>
          </p:cNvPicPr>
          <p:nvPr/>
        </p:nvPicPr>
        <p:blipFill>
          <a:blip r:embed="rId3" cstate="print"/>
          <a:srcRect/>
          <a:stretch>
            <a:fillRect/>
          </a:stretch>
        </p:blipFill>
        <p:spPr bwMode="auto">
          <a:xfrm>
            <a:off x="533400" y="1752600"/>
            <a:ext cx="3717925" cy="3276600"/>
          </a:xfrm>
          <a:prstGeom prst="rect">
            <a:avLst/>
          </a:prstGeom>
          <a:noFill/>
          <a:ln w="9525">
            <a:noFill/>
            <a:miter lim="800000"/>
            <a:headEnd/>
            <a:tailEnd/>
          </a:ln>
        </p:spPr>
      </p:pic>
      <p:sp>
        <p:nvSpPr>
          <p:cNvPr id="6148" name="Text Box 4"/>
          <p:cNvSpPr txBox="1">
            <a:spLocks noChangeArrowheads="1"/>
          </p:cNvSpPr>
          <p:nvPr/>
        </p:nvSpPr>
        <p:spPr bwMode="auto">
          <a:xfrm>
            <a:off x="304800" y="762000"/>
            <a:ext cx="8610600" cy="701675"/>
          </a:xfrm>
          <a:prstGeom prst="rect">
            <a:avLst/>
          </a:prstGeom>
          <a:noFill/>
          <a:ln w="9525">
            <a:noFill/>
            <a:miter lim="800000"/>
            <a:headEnd/>
            <a:tailEnd/>
          </a:ln>
        </p:spPr>
        <p:txBody>
          <a:bodyPr>
            <a:spAutoFit/>
          </a:bodyPr>
          <a:lstStyle/>
          <a:p>
            <a:pPr algn="ctr">
              <a:spcBef>
                <a:spcPct val="50000"/>
              </a:spcBef>
            </a:pPr>
            <a:r>
              <a:rPr lang="en-US" sz="2000" b="1">
                <a:latin typeface="Garamond" pitchFamily="18" charset="0"/>
              </a:rPr>
              <a:t>Belgian colonialists believed Tutsis were a naturally superior nobility, descended from the Israelite tribe of Ham.  The Rwandan royalty was Tutsi.</a:t>
            </a:r>
          </a:p>
        </p:txBody>
      </p:sp>
      <p:pic>
        <p:nvPicPr>
          <p:cNvPr id="6149" name="Picture 5"/>
          <p:cNvPicPr>
            <a:picLocks noChangeAspect="1" noChangeArrowheads="1"/>
          </p:cNvPicPr>
          <p:nvPr/>
        </p:nvPicPr>
        <p:blipFill>
          <a:blip r:embed="rId4" cstate="print"/>
          <a:srcRect/>
          <a:stretch>
            <a:fillRect/>
          </a:stretch>
        </p:blipFill>
        <p:spPr bwMode="auto">
          <a:xfrm>
            <a:off x="4419600" y="1752600"/>
            <a:ext cx="4267200" cy="3276600"/>
          </a:xfrm>
          <a:prstGeom prst="rect">
            <a:avLst/>
          </a:prstGeom>
          <a:noFill/>
          <a:ln w="9525">
            <a:noFill/>
            <a:miter lim="800000"/>
            <a:headEnd/>
            <a:tailEnd/>
          </a:ln>
        </p:spPr>
      </p:pic>
      <p:sp>
        <p:nvSpPr>
          <p:cNvPr id="6150" name="Text Box 6"/>
          <p:cNvSpPr txBox="1">
            <a:spLocks noChangeArrowheads="1"/>
          </p:cNvSpPr>
          <p:nvPr/>
        </p:nvSpPr>
        <p:spPr bwMode="auto">
          <a:xfrm>
            <a:off x="838200" y="5029200"/>
            <a:ext cx="7620000" cy="1328738"/>
          </a:xfrm>
          <a:prstGeom prst="rect">
            <a:avLst/>
          </a:prstGeom>
          <a:noFill/>
          <a:ln w="9525">
            <a:noFill/>
            <a:miter lim="800000"/>
            <a:headEnd/>
            <a:tailEnd/>
          </a:ln>
        </p:spPr>
        <p:txBody>
          <a:bodyPr>
            <a:spAutoFit/>
          </a:bodyPr>
          <a:lstStyle/>
          <a:p>
            <a:pPr>
              <a:spcBef>
                <a:spcPct val="50000"/>
              </a:spcBef>
            </a:pPr>
            <a:r>
              <a:rPr lang="en-US" b="1">
                <a:latin typeface="Garamond" pitchFamily="18" charset="0"/>
              </a:rPr>
              <a:t>Belgians distinguished between Hutus and Tutsis by nose size, height &amp; eye type. Another indicator to distinguish Hutu farmers from Tutsi pastoralists was the number of cattle owned.</a:t>
            </a:r>
          </a:p>
          <a:p>
            <a:pPr algn="ctr">
              <a:spcBef>
                <a:spcPct val="50000"/>
              </a:spcBef>
            </a:pPr>
            <a:endParaRPr lang="en-US" b="1">
              <a:latin typeface="Garamond" pitchFamily="18" charset="0"/>
            </a:endParaRP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rrowheads="1"/>
          </p:cNvSpPr>
          <p:nvPr>
            <p:ph type="title"/>
          </p:nvPr>
        </p:nvSpPr>
        <p:spPr/>
        <p:txBody>
          <a:bodyPr/>
          <a:lstStyle/>
          <a:p>
            <a:pPr eaLnBrk="1" hangingPunct="1">
              <a:defRPr/>
            </a:pPr>
            <a:r>
              <a:rPr lang="en-US" smtClean="0"/>
              <a:t>Denial: Deny for current interests.</a:t>
            </a:r>
          </a:p>
        </p:txBody>
      </p:sp>
      <p:sp>
        <p:nvSpPr>
          <p:cNvPr id="60419" name="Rectangle 3"/>
          <p:cNvSpPr>
            <a:spLocks noGrp="1" noChangeArrowheads="1"/>
          </p:cNvSpPr>
          <p:nvPr>
            <p:ph type="body" idx="1"/>
          </p:nvPr>
        </p:nvSpPr>
        <p:spPr/>
        <p:txBody>
          <a:bodyPr/>
          <a:lstStyle/>
          <a:p>
            <a:pPr marL="609600" indent="-609600" eaLnBrk="1" hangingPunct="1">
              <a:lnSpc>
                <a:spcPct val="90000"/>
              </a:lnSpc>
              <a:defRPr/>
            </a:pPr>
            <a:r>
              <a:rPr lang="en-US" b="1" smtClean="0"/>
              <a:t>Avoid upsetting “the peace process.”  “Look to the future, not to the past.”</a:t>
            </a:r>
          </a:p>
          <a:p>
            <a:pPr marL="609600" indent="-609600" eaLnBrk="1" hangingPunct="1">
              <a:lnSpc>
                <a:spcPct val="90000"/>
              </a:lnSpc>
              <a:defRPr/>
            </a:pPr>
            <a:r>
              <a:rPr lang="en-US" b="1" smtClean="0"/>
              <a:t>Deny to assure benefits of relations with the perpetrators or their descendents. (oil, arms sales, alliances, military bases)</a:t>
            </a:r>
          </a:p>
          <a:p>
            <a:pPr marL="609600" indent="-609600" eaLnBrk="1" hangingPunct="1">
              <a:lnSpc>
                <a:spcPct val="90000"/>
              </a:lnSpc>
              <a:defRPr/>
            </a:pPr>
            <a:r>
              <a:rPr lang="en-US" b="1" smtClean="0"/>
              <a:t>Don’t threaten humanitarian assistance to the victims, who are receiving good treatment. (Show the model Thereisenstadt IDP camp.)</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a:xfrm>
            <a:off x="457200" y="274638"/>
            <a:ext cx="8229600" cy="868362"/>
          </a:xfrm>
        </p:spPr>
        <p:txBody>
          <a:bodyPr/>
          <a:lstStyle/>
          <a:p>
            <a:pPr eaLnBrk="1" hangingPunct="1">
              <a:defRPr/>
            </a:pPr>
            <a:r>
              <a:rPr lang="en-US" sz="3200" b="0" smtClean="0"/>
              <a:t>Denial: Deny facts fit legal definition of genocide.</a:t>
            </a:r>
          </a:p>
        </p:txBody>
      </p:sp>
      <p:sp>
        <p:nvSpPr>
          <p:cNvPr id="62467" name="Rectangle 3"/>
          <p:cNvSpPr>
            <a:spLocks noGrp="1" noChangeArrowheads="1"/>
          </p:cNvSpPr>
          <p:nvPr>
            <p:ph type="body" idx="1"/>
          </p:nvPr>
        </p:nvSpPr>
        <p:spPr>
          <a:xfrm>
            <a:off x="457200" y="1066800"/>
            <a:ext cx="8229600" cy="5059363"/>
          </a:xfrm>
        </p:spPr>
        <p:txBody>
          <a:bodyPr/>
          <a:lstStyle/>
          <a:p>
            <a:pPr lvl="1" eaLnBrk="1" hangingPunct="1">
              <a:lnSpc>
                <a:spcPct val="90000"/>
              </a:lnSpc>
              <a:defRPr/>
            </a:pPr>
            <a:r>
              <a:rPr lang="en-US" b="1" dirty="0" smtClean="0"/>
              <a:t>They’re crimes against humanity, not genocide.</a:t>
            </a:r>
          </a:p>
          <a:p>
            <a:pPr lvl="1" eaLnBrk="1" hangingPunct="1">
              <a:lnSpc>
                <a:spcPct val="90000"/>
              </a:lnSpc>
              <a:defRPr/>
            </a:pPr>
            <a:r>
              <a:rPr lang="en-US" b="1" dirty="0" smtClean="0"/>
              <a:t>They’re “ethnic cleansing”, not genocide.</a:t>
            </a:r>
          </a:p>
          <a:p>
            <a:pPr lvl="1" eaLnBrk="1" hangingPunct="1">
              <a:lnSpc>
                <a:spcPct val="90000"/>
              </a:lnSpc>
              <a:defRPr/>
            </a:pPr>
            <a:r>
              <a:rPr lang="en-US" b="1" dirty="0" smtClean="0"/>
              <a:t>There’s not enough proof of specific intent to destroy a group, “as such.” (“Many survived!”-</a:t>
            </a:r>
          </a:p>
          <a:p>
            <a:pPr lvl="1" eaLnBrk="1" hangingPunct="1">
              <a:lnSpc>
                <a:spcPct val="90000"/>
              </a:lnSpc>
              <a:buFont typeface="Wingdings" pitchFamily="2" charset="2"/>
              <a:buNone/>
              <a:defRPr/>
            </a:pPr>
            <a:r>
              <a:rPr lang="en-US" b="1" dirty="0" smtClean="0"/>
              <a:t>    UN Commission of Inquiry on Darfur.)</a:t>
            </a:r>
          </a:p>
          <a:p>
            <a:pPr lvl="1" eaLnBrk="1" hangingPunct="1">
              <a:lnSpc>
                <a:spcPct val="90000"/>
              </a:lnSpc>
              <a:defRPr/>
            </a:pPr>
            <a:r>
              <a:rPr lang="en-US" b="1" dirty="0" smtClean="0"/>
              <a:t>Claim the only “real” genocides are like the Holocaust: “in whole.”</a:t>
            </a:r>
          </a:p>
          <a:p>
            <a:pPr lvl="1" eaLnBrk="1" hangingPunct="1">
              <a:lnSpc>
                <a:spcPct val="90000"/>
              </a:lnSpc>
              <a:buFont typeface="Wingdings" pitchFamily="2" charset="2"/>
              <a:buNone/>
              <a:defRPr/>
            </a:pPr>
            <a:r>
              <a:rPr lang="en-US" b="1" dirty="0" smtClean="0"/>
              <a:t>	(Ignore the “in part” in the Genocide Convention.)</a:t>
            </a:r>
          </a:p>
          <a:p>
            <a:pPr lvl="1" eaLnBrk="1" hangingPunct="1">
              <a:lnSpc>
                <a:spcPct val="90000"/>
              </a:lnSpc>
              <a:defRPr/>
            </a:pPr>
            <a:r>
              <a:rPr lang="en-US" b="1" dirty="0" smtClean="0"/>
              <a:t>Claim declaring genocide would legally obligate us to intervene.  (We don’t want to intervene.)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sz="quarter"/>
          </p:nvPr>
        </p:nvSpPr>
        <p:spPr/>
        <p:txBody>
          <a:bodyPr/>
          <a:lstStyle/>
          <a:p>
            <a:pPr>
              <a:defRPr/>
            </a:pPr>
            <a:r>
              <a:rPr lang="en-US" dirty="0" smtClean="0"/>
              <a:t>Preventing Genocide</a:t>
            </a:r>
            <a:br>
              <a:rPr lang="en-US" dirty="0" smtClean="0"/>
            </a:br>
            <a:endParaRPr lang="en-US" dirty="0"/>
          </a:p>
        </p:txBody>
      </p:sp>
      <p:sp>
        <p:nvSpPr>
          <p:cNvPr id="73730" name="Rectangle 2"/>
          <p:cNvSpPr>
            <a:spLocks noGrp="1" noChangeArrowheads="1"/>
          </p:cNvSpPr>
          <p:nvPr>
            <p:ph type="subTitle" sz="quarter" idx="1"/>
          </p:nvPr>
        </p:nvSpPr>
        <p:spPr/>
        <p:txBody>
          <a:bodyPr/>
          <a:lstStyle/>
          <a:p>
            <a:pPr algn="l" eaLnBrk="1" hangingPunct="1">
              <a:lnSpc>
                <a:spcPct val="80000"/>
              </a:lnSpc>
              <a:defRPr/>
            </a:pPr>
            <a:endParaRPr lang="en-US" b="1" dirty="0" smtClean="0"/>
          </a:p>
          <a:p>
            <a:pPr algn="l" eaLnBrk="1" hangingPunct="1">
              <a:lnSpc>
                <a:spcPct val="80000"/>
              </a:lnSpc>
              <a:defRPr/>
            </a:pPr>
            <a:endParaRPr lang="en-US" b="1" dirty="0" smtClean="0"/>
          </a:p>
          <a:p>
            <a:pPr marL="457200" lvl="1" indent="0" algn="ctr" eaLnBrk="1" hangingPunct="1">
              <a:lnSpc>
                <a:spcPct val="80000"/>
              </a:lnSpc>
              <a:buFont typeface="Wingdings" pitchFamily="2" charset="2"/>
              <a:buNone/>
              <a:defRPr/>
            </a:pPr>
            <a:r>
              <a:rPr lang="en-US" sz="3200" dirty="0" smtClean="0"/>
              <a:t>By Dr. </a:t>
            </a:r>
            <a:r>
              <a:rPr lang="en-US" sz="3200" smtClean="0"/>
              <a:t>Gregory Stanton</a:t>
            </a:r>
          </a:p>
          <a:p>
            <a:pPr marL="457200" lvl="1" indent="0" algn="ctr" eaLnBrk="1" hangingPunct="1">
              <a:lnSpc>
                <a:spcPct val="80000"/>
              </a:lnSpc>
              <a:buFont typeface="Wingdings" pitchFamily="2" charset="2"/>
              <a:buNone/>
              <a:defRPr/>
            </a:pPr>
            <a:endParaRPr lang="en-US" sz="3200" dirty="0" smtClean="0"/>
          </a:p>
          <a:p>
            <a:pPr marL="457200" lvl="1" indent="0" algn="r" eaLnBrk="1" hangingPunct="1">
              <a:lnSpc>
                <a:spcPct val="80000"/>
              </a:lnSpc>
              <a:buFont typeface="Wingdings" pitchFamily="2" charset="2"/>
              <a:buNone/>
              <a:defRPr/>
            </a:pPr>
            <a:r>
              <a:rPr lang="en-US" sz="1600" dirty="0" smtClean="0"/>
              <a:t>Copyright 2007 Gregory Stanton</a:t>
            </a:r>
          </a:p>
          <a:p>
            <a:pPr marL="457200" lvl="1" indent="0" eaLnBrk="1" hangingPunct="1">
              <a:lnSpc>
                <a:spcPct val="80000"/>
              </a:lnSpc>
              <a:buFont typeface="Wingdings" pitchFamily="2" charset="2"/>
              <a:buNone/>
              <a:defRPr/>
            </a:pPr>
            <a:r>
              <a:rPr lang="en-US" sz="3200" dirty="0" smtClean="0"/>
              <a:t> </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solidFill>
                  <a:srgbClr val="FFFF00"/>
                </a:solidFill>
              </a:rPr>
              <a:t>Why has the UN not stopped genocide ?</a:t>
            </a:r>
            <a:endParaRPr lang="en-US" sz="3600" dirty="0">
              <a:solidFill>
                <a:srgbClr val="FFFF00"/>
              </a:solidFill>
            </a:endParaRPr>
          </a:p>
        </p:txBody>
      </p:sp>
      <p:sp>
        <p:nvSpPr>
          <p:cNvPr id="3" name="Content Placeholder 2"/>
          <p:cNvSpPr>
            <a:spLocks noGrp="1"/>
          </p:cNvSpPr>
          <p:nvPr>
            <p:ph idx="1"/>
          </p:nvPr>
        </p:nvSpPr>
        <p:spPr/>
        <p:txBody>
          <a:bodyPr/>
          <a:lstStyle/>
          <a:p>
            <a:pPr eaLnBrk="1" hangingPunct="1">
              <a:lnSpc>
                <a:spcPct val="80000"/>
              </a:lnSpc>
              <a:defRPr/>
            </a:pPr>
            <a:r>
              <a:rPr lang="en-US" b="1" dirty="0" smtClean="0"/>
              <a:t>Genocide succeeds when state sovereignty blocks international responsibility to protect.</a:t>
            </a:r>
          </a:p>
          <a:p>
            <a:pPr eaLnBrk="1" hangingPunct="1">
              <a:lnSpc>
                <a:spcPct val="80000"/>
              </a:lnSpc>
              <a:defRPr/>
            </a:pPr>
            <a:endParaRPr lang="en-US" sz="2400" b="1" dirty="0" smtClean="0"/>
          </a:p>
          <a:p>
            <a:pPr eaLnBrk="1" hangingPunct="1">
              <a:lnSpc>
                <a:spcPct val="80000"/>
              </a:lnSpc>
              <a:defRPr/>
            </a:pPr>
            <a:r>
              <a:rPr lang="en-US" b="1" dirty="0" smtClean="0"/>
              <a:t>The UN represents states, not peoples.</a:t>
            </a:r>
          </a:p>
          <a:p>
            <a:pPr eaLnBrk="1" hangingPunct="1">
              <a:lnSpc>
                <a:spcPct val="80000"/>
              </a:lnSpc>
              <a:defRPr/>
            </a:pPr>
            <a:endParaRPr lang="en-US" sz="2400" b="1" dirty="0" smtClean="0"/>
          </a:p>
          <a:p>
            <a:pPr eaLnBrk="1" hangingPunct="1">
              <a:lnSpc>
                <a:spcPct val="80000"/>
              </a:lnSpc>
              <a:defRPr/>
            </a:pPr>
            <a:r>
              <a:rPr lang="en-US" b="1" dirty="0" smtClean="0"/>
              <a:t>Since founding of UN:</a:t>
            </a:r>
          </a:p>
          <a:p>
            <a:pPr marL="457200" lvl="1" indent="0" eaLnBrk="1" hangingPunct="1">
              <a:lnSpc>
                <a:spcPct val="80000"/>
              </a:lnSpc>
              <a:defRPr/>
            </a:pPr>
            <a:r>
              <a:rPr lang="en-US" sz="3200" b="1" dirty="0" smtClean="0"/>
              <a:t>Over 45 genocides and </a:t>
            </a:r>
            <a:r>
              <a:rPr lang="en-US" sz="3200" b="1" dirty="0" err="1" smtClean="0"/>
              <a:t>politicides</a:t>
            </a:r>
            <a:endParaRPr lang="en-US" sz="3200" b="1" dirty="0" smtClean="0"/>
          </a:p>
          <a:p>
            <a:pPr marL="457200" lvl="1" indent="0" eaLnBrk="1" hangingPunct="1">
              <a:lnSpc>
                <a:spcPct val="80000"/>
              </a:lnSpc>
              <a:defRPr/>
            </a:pPr>
            <a:r>
              <a:rPr lang="en-US" sz="3200" b="1" dirty="0" smtClean="0"/>
              <a:t>Over 70 million dead</a:t>
            </a:r>
          </a:p>
          <a:p>
            <a:pPr marL="457200" lvl="1" indent="0" eaLnBrk="1" hangingPunct="1">
              <a:lnSpc>
                <a:spcPct val="80000"/>
              </a:lnSpc>
              <a:buFont typeface="Wingdings" pitchFamily="2" charset="2"/>
              <a:buNone/>
              <a:defRPr/>
            </a:pPr>
            <a:endParaRPr lang="en-US" sz="3200" dirty="0" smtClean="0"/>
          </a:p>
          <a:p>
            <a:pPr eaLnBrk="1" hangingPunct="1">
              <a:lnSpc>
                <a:spcPct val="80000"/>
              </a:lnSpc>
              <a:defRPr/>
            </a:pPr>
            <a:r>
              <a:rPr lang="en-US" b="1" dirty="0" smtClean="0"/>
              <a:t>Genocide prevention ≠  conflict resolution</a:t>
            </a:r>
          </a:p>
          <a:p>
            <a:pPr>
              <a:defRPr/>
            </a:pP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rrowheads="1"/>
          </p:cNvSpPr>
          <p:nvPr>
            <p:ph type="title"/>
          </p:nvPr>
        </p:nvSpPr>
        <p:spPr/>
        <p:txBody>
          <a:bodyPr/>
          <a:lstStyle/>
          <a:p>
            <a:pPr eaLnBrk="1" hangingPunct="1">
              <a:defRPr/>
            </a:pPr>
            <a:r>
              <a:rPr lang="en-US" b="0" smtClean="0"/>
              <a:t>Prevention requires:</a:t>
            </a:r>
          </a:p>
        </p:txBody>
      </p:sp>
      <p:sp>
        <p:nvSpPr>
          <p:cNvPr id="47107" name="Text Box 3"/>
          <p:cNvSpPr txBox="1">
            <a:spLocks noChangeArrowheads="1"/>
          </p:cNvSpPr>
          <p:nvPr/>
        </p:nvSpPr>
        <p:spPr bwMode="auto">
          <a:xfrm>
            <a:off x="3276600" y="1752600"/>
            <a:ext cx="2378075" cy="946150"/>
          </a:xfrm>
          <a:prstGeom prst="rect">
            <a:avLst/>
          </a:prstGeom>
          <a:noFill/>
          <a:ln w="9525">
            <a:noFill/>
            <a:miter lim="800000"/>
            <a:headEnd/>
            <a:tailEnd/>
          </a:ln>
        </p:spPr>
        <p:txBody>
          <a:bodyPr>
            <a:spAutoFit/>
          </a:bodyPr>
          <a:lstStyle/>
          <a:p>
            <a:pPr marL="342900" indent="-342900" eaLnBrk="1" hangingPunct="1">
              <a:buFontTx/>
              <a:buAutoNum type="arabicPeriod"/>
            </a:pPr>
            <a:r>
              <a:rPr lang="en-US" sz="2800" b="1"/>
              <a:t>Early </a:t>
            </a:r>
          </a:p>
          <a:p>
            <a:pPr marL="342900" indent="-342900" eaLnBrk="1" hangingPunct="1"/>
            <a:r>
              <a:rPr lang="en-US" sz="2800" b="1"/>
              <a:t>    warning</a:t>
            </a:r>
          </a:p>
        </p:txBody>
      </p:sp>
      <p:pic>
        <p:nvPicPr>
          <p:cNvPr id="47108" name="Picture 4" descr="mugesara_leon030908"/>
          <p:cNvPicPr>
            <a:picLocks noChangeAspect="1" noChangeArrowheads="1"/>
          </p:cNvPicPr>
          <p:nvPr/>
        </p:nvPicPr>
        <p:blipFill>
          <a:blip r:embed="rId3" cstate="print"/>
          <a:srcRect/>
          <a:stretch>
            <a:fillRect/>
          </a:stretch>
        </p:blipFill>
        <p:spPr bwMode="auto">
          <a:xfrm>
            <a:off x="1143000" y="1524000"/>
            <a:ext cx="2133600" cy="2058988"/>
          </a:xfrm>
          <a:prstGeom prst="rect">
            <a:avLst/>
          </a:prstGeom>
          <a:noFill/>
          <a:ln w="9525">
            <a:noFill/>
            <a:miter lim="800000"/>
            <a:headEnd/>
            <a:tailEnd/>
          </a:ln>
        </p:spPr>
      </p:pic>
      <p:sp>
        <p:nvSpPr>
          <p:cNvPr id="47109" name="Text Box 5"/>
          <p:cNvSpPr txBox="1">
            <a:spLocks noChangeArrowheads="1"/>
          </p:cNvSpPr>
          <p:nvPr/>
        </p:nvSpPr>
        <p:spPr bwMode="auto">
          <a:xfrm>
            <a:off x="7080250" y="3276600"/>
            <a:ext cx="2063750" cy="946150"/>
          </a:xfrm>
          <a:prstGeom prst="rect">
            <a:avLst/>
          </a:prstGeom>
          <a:noFill/>
          <a:ln w="9525">
            <a:noFill/>
            <a:miter lim="800000"/>
            <a:headEnd/>
            <a:tailEnd/>
          </a:ln>
        </p:spPr>
        <p:txBody>
          <a:bodyPr wrap="none">
            <a:spAutoFit/>
          </a:bodyPr>
          <a:lstStyle/>
          <a:p>
            <a:pPr eaLnBrk="1" hangingPunct="1"/>
            <a:r>
              <a:rPr lang="en-US" sz="2800" b="1"/>
              <a:t>2. Rapid </a:t>
            </a:r>
          </a:p>
          <a:p>
            <a:pPr eaLnBrk="1" hangingPunct="1"/>
            <a:r>
              <a:rPr lang="en-US" sz="2800" b="1"/>
              <a:t>   response</a:t>
            </a:r>
          </a:p>
        </p:txBody>
      </p:sp>
      <p:pic>
        <p:nvPicPr>
          <p:cNvPr id="47110" name="Picture 6" descr="_879970_timor300"/>
          <p:cNvPicPr>
            <a:picLocks noChangeAspect="1" noChangeArrowheads="1"/>
          </p:cNvPicPr>
          <p:nvPr/>
        </p:nvPicPr>
        <p:blipFill>
          <a:blip r:embed="rId4" cstate="print"/>
          <a:srcRect/>
          <a:stretch>
            <a:fillRect/>
          </a:stretch>
        </p:blipFill>
        <p:spPr bwMode="auto">
          <a:xfrm>
            <a:off x="4267200" y="3200400"/>
            <a:ext cx="2857500" cy="1714500"/>
          </a:xfrm>
          <a:prstGeom prst="rect">
            <a:avLst/>
          </a:prstGeom>
          <a:noFill/>
          <a:ln w="9525">
            <a:noFill/>
            <a:miter lim="800000"/>
            <a:headEnd/>
            <a:tailEnd/>
          </a:ln>
        </p:spPr>
      </p:pic>
      <p:sp>
        <p:nvSpPr>
          <p:cNvPr id="47111" name="Text Box 7"/>
          <p:cNvSpPr txBox="1">
            <a:spLocks noChangeArrowheads="1"/>
          </p:cNvSpPr>
          <p:nvPr/>
        </p:nvSpPr>
        <p:spPr bwMode="auto">
          <a:xfrm>
            <a:off x="3810000" y="5664200"/>
            <a:ext cx="2973388" cy="946150"/>
          </a:xfrm>
          <a:prstGeom prst="rect">
            <a:avLst/>
          </a:prstGeom>
          <a:noFill/>
          <a:ln w="9525">
            <a:noFill/>
            <a:miter lim="800000"/>
            <a:headEnd/>
            <a:tailEnd/>
          </a:ln>
        </p:spPr>
        <p:txBody>
          <a:bodyPr wrap="none">
            <a:spAutoFit/>
          </a:bodyPr>
          <a:lstStyle/>
          <a:p>
            <a:pPr eaLnBrk="1" hangingPunct="1"/>
            <a:r>
              <a:rPr lang="en-US" sz="2800" b="1"/>
              <a:t>3. Courts for</a:t>
            </a:r>
          </a:p>
          <a:p>
            <a:pPr eaLnBrk="1" hangingPunct="1"/>
            <a:r>
              <a:rPr lang="en-US" sz="2800" b="1"/>
              <a:t>    accountability</a:t>
            </a:r>
          </a:p>
        </p:txBody>
      </p:sp>
      <p:pic>
        <p:nvPicPr>
          <p:cNvPr id="47112" name="Picture 8" descr="423726"/>
          <p:cNvPicPr>
            <a:picLocks noChangeAspect="1" noChangeArrowheads="1"/>
          </p:cNvPicPr>
          <p:nvPr/>
        </p:nvPicPr>
        <p:blipFill>
          <a:blip r:embed="rId5" cstate="print"/>
          <a:srcRect/>
          <a:stretch>
            <a:fillRect/>
          </a:stretch>
        </p:blipFill>
        <p:spPr bwMode="auto">
          <a:xfrm>
            <a:off x="1828800" y="4114800"/>
            <a:ext cx="1905000" cy="2540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p:cNvSpPr txBox="1">
            <a:spLocks noChangeArrowheads="1"/>
          </p:cNvSpPr>
          <p:nvPr/>
        </p:nvSpPr>
        <p:spPr bwMode="auto">
          <a:xfrm>
            <a:off x="1295400" y="533400"/>
            <a:ext cx="6213475" cy="769938"/>
          </a:xfrm>
          <a:prstGeom prst="rect">
            <a:avLst/>
          </a:prstGeom>
          <a:noFill/>
          <a:ln w="9525">
            <a:noFill/>
            <a:miter lim="800000"/>
            <a:headEnd/>
            <a:tailEnd/>
          </a:ln>
        </p:spPr>
        <p:txBody>
          <a:bodyPr wrap="none">
            <a:spAutoFit/>
          </a:bodyPr>
          <a:lstStyle/>
          <a:p>
            <a:pPr algn="ctr" eaLnBrk="1" hangingPunct="1">
              <a:defRPr/>
            </a:pPr>
            <a:r>
              <a:rPr lang="en-US" sz="4400" dirty="0">
                <a:solidFill>
                  <a:srgbClr val="FFFF00"/>
                </a:solidFill>
                <a:latin typeface="+mj-lt"/>
              </a:rPr>
              <a:t>Genocide continues due to:</a:t>
            </a:r>
          </a:p>
        </p:txBody>
      </p:sp>
      <p:sp>
        <p:nvSpPr>
          <p:cNvPr id="46083" name="Text Box 3"/>
          <p:cNvSpPr txBox="1">
            <a:spLocks noChangeArrowheads="1"/>
          </p:cNvSpPr>
          <p:nvPr/>
        </p:nvSpPr>
        <p:spPr bwMode="auto">
          <a:xfrm>
            <a:off x="228600" y="1524000"/>
            <a:ext cx="8178800" cy="1878013"/>
          </a:xfrm>
          <a:prstGeom prst="rect">
            <a:avLst/>
          </a:prstGeom>
          <a:noFill/>
          <a:ln w="9525">
            <a:noFill/>
            <a:miter lim="800000"/>
            <a:headEnd/>
            <a:tailEnd/>
          </a:ln>
        </p:spPr>
        <p:txBody>
          <a:bodyPr wrap="none">
            <a:spAutoFit/>
          </a:bodyPr>
          <a:lstStyle/>
          <a:p>
            <a:pPr eaLnBrk="1" hangingPunct="1">
              <a:buFontTx/>
              <a:buChar char="•"/>
              <a:defRPr/>
            </a:pPr>
            <a:r>
              <a:rPr lang="en-US" sz="3200" b="1" dirty="0">
                <a:latin typeface="+mj-lt"/>
              </a:rPr>
              <a:t>Lack of authoritative international </a:t>
            </a:r>
          </a:p>
          <a:p>
            <a:pPr eaLnBrk="1" hangingPunct="1">
              <a:defRPr/>
            </a:pPr>
            <a:r>
              <a:rPr lang="en-US" sz="3200" b="1" dirty="0">
                <a:latin typeface="+mj-lt"/>
              </a:rPr>
              <a:t> institutions to predict it</a:t>
            </a:r>
          </a:p>
          <a:p>
            <a:pPr eaLnBrk="1" hangingPunct="1">
              <a:defRPr/>
            </a:pPr>
            <a:endParaRPr lang="en-US" sz="2000" b="1" dirty="0">
              <a:latin typeface="+mj-lt"/>
            </a:endParaRPr>
          </a:p>
          <a:p>
            <a:pPr eaLnBrk="1" hangingPunct="1">
              <a:defRPr/>
            </a:pPr>
            <a:r>
              <a:rPr lang="en-US" sz="3200" b="1" dirty="0">
                <a:latin typeface="+mj-lt"/>
                <a:cs typeface="Arial" charset="0"/>
              </a:rPr>
              <a:t>•Lack of ready rapid response forces to stop it</a:t>
            </a:r>
          </a:p>
        </p:txBody>
      </p:sp>
      <p:pic>
        <p:nvPicPr>
          <p:cNvPr id="48132" name="Picture 5" descr="threat02"/>
          <p:cNvPicPr>
            <a:picLocks noChangeAspect="1" noChangeArrowheads="1"/>
          </p:cNvPicPr>
          <p:nvPr/>
        </p:nvPicPr>
        <p:blipFill>
          <a:blip r:embed="rId3" cstate="print"/>
          <a:srcRect/>
          <a:stretch>
            <a:fillRect/>
          </a:stretch>
        </p:blipFill>
        <p:spPr bwMode="auto">
          <a:xfrm>
            <a:off x="2362200" y="3429000"/>
            <a:ext cx="4572000" cy="2590800"/>
          </a:xfrm>
          <a:prstGeom prst="rect">
            <a:avLst/>
          </a:prstGeom>
          <a:noFill/>
          <a:ln w="9525">
            <a:noFill/>
            <a:miter lim="800000"/>
            <a:headEnd/>
            <a:tailEnd/>
          </a:ln>
        </p:spPr>
      </p:pic>
      <p:sp>
        <p:nvSpPr>
          <p:cNvPr id="48133" name="Text Box 8"/>
          <p:cNvSpPr txBox="1">
            <a:spLocks noChangeArrowheads="1"/>
          </p:cNvSpPr>
          <p:nvPr/>
        </p:nvSpPr>
        <p:spPr bwMode="auto">
          <a:xfrm>
            <a:off x="1371600" y="6069013"/>
            <a:ext cx="6324600" cy="457200"/>
          </a:xfrm>
          <a:prstGeom prst="rect">
            <a:avLst/>
          </a:prstGeom>
          <a:noFill/>
          <a:ln w="9525">
            <a:noFill/>
            <a:miter lim="800000"/>
            <a:headEnd/>
            <a:tailEnd/>
          </a:ln>
        </p:spPr>
        <p:txBody>
          <a:bodyPr>
            <a:spAutoFit/>
          </a:bodyPr>
          <a:lstStyle/>
          <a:p>
            <a:r>
              <a:rPr lang="en-US">
                <a:latin typeface="Garamond" pitchFamily="18" charset="0"/>
              </a:rPr>
              <a:t>  </a:t>
            </a:r>
            <a:r>
              <a:rPr lang="en-US" sz="2400" b="1">
                <a:latin typeface="Garamond" pitchFamily="18" charset="0"/>
              </a:rPr>
              <a:t>UNAMIR peacekeeper in Rwanda, April 1994</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p:cNvSpPr txBox="1">
            <a:spLocks noChangeArrowheads="1"/>
          </p:cNvSpPr>
          <p:nvPr/>
        </p:nvSpPr>
        <p:spPr bwMode="auto">
          <a:xfrm>
            <a:off x="1295400" y="533400"/>
            <a:ext cx="6213475" cy="769938"/>
          </a:xfrm>
          <a:prstGeom prst="rect">
            <a:avLst/>
          </a:prstGeom>
          <a:noFill/>
          <a:ln w="9525">
            <a:noFill/>
            <a:miter lim="800000"/>
            <a:headEnd/>
            <a:tailEnd/>
          </a:ln>
        </p:spPr>
        <p:txBody>
          <a:bodyPr wrap="none">
            <a:spAutoFit/>
          </a:bodyPr>
          <a:lstStyle/>
          <a:p>
            <a:pPr algn="ctr" eaLnBrk="1" hangingPunct="1">
              <a:defRPr/>
            </a:pPr>
            <a:r>
              <a:rPr lang="en-US" sz="4400" dirty="0">
                <a:solidFill>
                  <a:srgbClr val="FFFF00"/>
                </a:solidFill>
                <a:latin typeface="+mj-lt"/>
              </a:rPr>
              <a:t>Genocide continues due to:</a:t>
            </a:r>
          </a:p>
        </p:txBody>
      </p:sp>
      <p:sp>
        <p:nvSpPr>
          <p:cNvPr id="47107" name="Text Box 4"/>
          <p:cNvSpPr txBox="1">
            <a:spLocks noChangeArrowheads="1"/>
          </p:cNvSpPr>
          <p:nvPr/>
        </p:nvSpPr>
        <p:spPr bwMode="auto">
          <a:xfrm>
            <a:off x="228600" y="1371600"/>
            <a:ext cx="7924800" cy="1077913"/>
          </a:xfrm>
          <a:prstGeom prst="rect">
            <a:avLst/>
          </a:prstGeom>
          <a:noFill/>
          <a:ln w="9525">
            <a:noFill/>
            <a:miter lim="800000"/>
            <a:headEnd/>
            <a:tailEnd/>
          </a:ln>
        </p:spPr>
        <p:txBody>
          <a:bodyPr>
            <a:spAutoFit/>
          </a:bodyPr>
          <a:lstStyle/>
          <a:p>
            <a:pPr eaLnBrk="1" hangingPunct="1">
              <a:buFontTx/>
              <a:buChar char="•"/>
              <a:defRPr/>
            </a:pPr>
            <a:r>
              <a:rPr lang="en-US" sz="3200" b="1" dirty="0">
                <a:latin typeface="+mj-lt"/>
              </a:rPr>
              <a:t>Lack of political will to peacefully prevent it</a:t>
            </a:r>
          </a:p>
          <a:p>
            <a:pPr eaLnBrk="1" hangingPunct="1">
              <a:defRPr/>
            </a:pPr>
            <a:r>
              <a:rPr lang="en-US" sz="3200" b="1" dirty="0">
                <a:latin typeface="+mj-lt"/>
              </a:rPr>
              <a:t>  and to forcefully intervene to stop it</a:t>
            </a:r>
          </a:p>
        </p:txBody>
      </p:sp>
      <p:pic>
        <p:nvPicPr>
          <p:cNvPr id="49156" name="Picture 6" descr="sec"/>
          <p:cNvPicPr>
            <a:picLocks noChangeAspect="1" noChangeArrowheads="1"/>
          </p:cNvPicPr>
          <p:nvPr/>
        </p:nvPicPr>
        <p:blipFill>
          <a:blip r:embed="rId3" cstate="print"/>
          <a:srcRect/>
          <a:stretch>
            <a:fillRect/>
          </a:stretch>
        </p:blipFill>
        <p:spPr bwMode="auto">
          <a:xfrm>
            <a:off x="2362200" y="2667000"/>
            <a:ext cx="3505200" cy="2667000"/>
          </a:xfrm>
          <a:prstGeom prst="rect">
            <a:avLst/>
          </a:prstGeom>
          <a:noFill/>
          <a:ln w="9525">
            <a:noFill/>
            <a:miter lim="800000"/>
            <a:headEnd/>
            <a:tailEnd/>
          </a:ln>
        </p:spPr>
      </p:pic>
      <p:sp>
        <p:nvSpPr>
          <p:cNvPr id="49157" name="Text Box 8"/>
          <p:cNvSpPr txBox="1">
            <a:spLocks noChangeArrowheads="1"/>
          </p:cNvSpPr>
          <p:nvPr/>
        </p:nvSpPr>
        <p:spPr bwMode="auto">
          <a:xfrm>
            <a:off x="1447800" y="5688013"/>
            <a:ext cx="6553200" cy="822325"/>
          </a:xfrm>
          <a:prstGeom prst="rect">
            <a:avLst/>
          </a:prstGeom>
          <a:noFill/>
          <a:ln w="9525">
            <a:noFill/>
            <a:miter lim="800000"/>
            <a:headEnd/>
            <a:tailEnd/>
          </a:ln>
        </p:spPr>
        <p:txBody>
          <a:bodyPr>
            <a:spAutoFit/>
          </a:bodyPr>
          <a:lstStyle/>
          <a:p>
            <a:r>
              <a:rPr lang="en-US" sz="2400" b="1">
                <a:latin typeface="Garamond" pitchFamily="18" charset="0"/>
              </a:rPr>
              <a:t>UN Security Council votes to withdraw</a:t>
            </a:r>
          </a:p>
          <a:p>
            <a:r>
              <a:rPr lang="en-US" sz="2400" b="1">
                <a:latin typeface="Garamond" pitchFamily="18" charset="0"/>
              </a:rPr>
              <a:t>UNAMIR troops from Rwanda, April 1994</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rrowheads="1"/>
          </p:cNvSpPr>
          <p:nvPr>
            <p:ph type="title"/>
          </p:nvPr>
        </p:nvSpPr>
        <p:spPr/>
        <p:txBody>
          <a:bodyPr/>
          <a:lstStyle/>
          <a:p>
            <a:pPr eaLnBrk="1" hangingPunct="1">
              <a:defRPr/>
            </a:pPr>
            <a:r>
              <a:rPr lang="en-US" sz="2800" smtClean="0"/>
              <a:t>Memorial to 800,000 Rwandans murdered,</a:t>
            </a:r>
            <a:br>
              <a:rPr lang="en-US" sz="2800" smtClean="0"/>
            </a:br>
            <a:r>
              <a:rPr lang="en-US" sz="2800" smtClean="0"/>
              <a:t>   April – July, 1994</a:t>
            </a:r>
          </a:p>
        </p:txBody>
      </p:sp>
      <p:sp>
        <p:nvSpPr>
          <p:cNvPr id="92163" name="Rectangle 3"/>
          <p:cNvSpPr>
            <a:spLocks noGrp="1" noChangeArrowheads="1"/>
          </p:cNvSpPr>
          <p:nvPr>
            <p:ph type="body" idx="1"/>
          </p:nvPr>
        </p:nvSpPr>
        <p:spPr/>
        <p:txBody>
          <a:bodyPr/>
          <a:lstStyle/>
          <a:p>
            <a:pPr eaLnBrk="1" hangingPunct="1">
              <a:buFont typeface="Wingdings" pitchFamily="2" charset="2"/>
              <a:buNone/>
              <a:defRPr/>
            </a:pPr>
            <a:r>
              <a:rPr lang="en-US" smtClean="0"/>
              <a:t>                                                                               </a:t>
            </a:r>
          </a:p>
        </p:txBody>
      </p:sp>
      <p:pic>
        <p:nvPicPr>
          <p:cNvPr id="50180" name="Picture 4" descr="Skulls and bones - Rwandan Genocide Memorial"/>
          <p:cNvPicPr>
            <a:picLocks noChangeAspect="1" noChangeArrowheads="1"/>
          </p:cNvPicPr>
          <p:nvPr/>
        </p:nvPicPr>
        <p:blipFill>
          <a:blip r:embed="rId3" cstate="print"/>
          <a:srcRect/>
          <a:stretch>
            <a:fillRect/>
          </a:stretch>
        </p:blipFill>
        <p:spPr bwMode="auto">
          <a:xfrm>
            <a:off x="1143000" y="2286000"/>
            <a:ext cx="3248025" cy="2998788"/>
          </a:xfrm>
          <a:prstGeom prst="rect">
            <a:avLst/>
          </a:prstGeom>
          <a:noFill/>
          <a:ln w="9525">
            <a:noFill/>
            <a:miter lim="800000"/>
            <a:headEnd/>
            <a:tailEnd/>
          </a:ln>
        </p:spPr>
      </p:pic>
      <p:pic>
        <p:nvPicPr>
          <p:cNvPr id="50181" name="Picture 5" descr="Rwandan Genocide Memorial - Never Again Gate"/>
          <p:cNvPicPr>
            <a:picLocks noChangeAspect="1" noChangeArrowheads="1"/>
          </p:cNvPicPr>
          <p:nvPr/>
        </p:nvPicPr>
        <p:blipFill>
          <a:blip r:embed="rId4" cstate="print"/>
          <a:srcRect/>
          <a:stretch>
            <a:fillRect/>
          </a:stretch>
        </p:blipFill>
        <p:spPr bwMode="auto">
          <a:xfrm>
            <a:off x="4800600" y="2438400"/>
            <a:ext cx="3565525" cy="2671763"/>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2400" dirty="0" err="1" smtClean="0"/>
              <a:t>Halabja</a:t>
            </a:r>
            <a:r>
              <a:rPr lang="en-US" sz="2400" dirty="0" smtClean="0"/>
              <a:t>, Kurdistan, Iraq</a:t>
            </a:r>
            <a:endParaRPr lang="en-US" sz="2400" dirty="0"/>
          </a:p>
        </p:txBody>
      </p:sp>
      <p:pic>
        <p:nvPicPr>
          <p:cNvPr id="51203" name="Picture Placeholder 4" descr="IMG_0324.jpg"/>
          <p:cNvPicPr>
            <a:picLocks noGrp="1" noChangeAspect="1"/>
          </p:cNvPicPr>
          <p:nvPr>
            <p:ph type="pic" idx="1"/>
          </p:nvPr>
        </p:nvPicPr>
        <p:blipFill>
          <a:blip r:embed="rId2" cstate="print"/>
          <a:srcRect/>
          <a:stretch>
            <a:fillRect/>
          </a:stretch>
        </p:blipFill>
        <p:spPr/>
      </p:pic>
      <p:sp>
        <p:nvSpPr>
          <p:cNvPr id="4" name="Text Placeholder 3"/>
          <p:cNvSpPr>
            <a:spLocks noGrp="1"/>
          </p:cNvSpPr>
          <p:nvPr>
            <p:ph type="body" sz="half" idx="2"/>
          </p:nvPr>
        </p:nvSpPr>
        <p:spPr/>
        <p:txBody>
          <a:bodyPr/>
          <a:lstStyle/>
          <a:p>
            <a:pPr>
              <a:defRPr/>
            </a:pPr>
            <a:r>
              <a:rPr lang="en-US" sz="2400" b="1" dirty="0" smtClean="0"/>
              <a:t>Memorial to 5000 killed in chemical attack 16 March 1988.  182,000 Kurds died in </a:t>
            </a:r>
            <a:r>
              <a:rPr lang="en-US" sz="2400" b="1" dirty="0" err="1" smtClean="0"/>
              <a:t>Anfal</a:t>
            </a:r>
            <a:r>
              <a:rPr lang="en-US" sz="2400" b="1" dirty="0" smtClean="0"/>
              <a:t> genocide.</a:t>
            </a:r>
            <a:endParaRPr lang="en-US" sz="2400" b="1"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rrowheads="1"/>
          </p:cNvSpPr>
          <p:nvPr>
            <p:ph type="title"/>
          </p:nvPr>
        </p:nvSpPr>
        <p:spPr/>
        <p:txBody>
          <a:bodyPr/>
          <a:lstStyle/>
          <a:p>
            <a:pPr eaLnBrk="1" hangingPunct="1">
              <a:defRPr/>
            </a:pPr>
            <a:r>
              <a:rPr lang="en-US" smtClean="0"/>
              <a:t>Prevention: Political Will</a:t>
            </a:r>
          </a:p>
        </p:txBody>
      </p:sp>
      <p:sp>
        <p:nvSpPr>
          <p:cNvPr id="116739" name="Rectangle 3"/>
          <p:cNvSpPr>
            <a:spLocks noGrp="1" noChangeArrowheads="1"/>
          </p:cNvSpPr>
          <p:nvPr>
            <p:ph type="body" idx="1"/>
          </p:nvPr>
        </p:nvSpPr>
        <p:spPr/>
        <p:txBody>
          <a:bodyPr/>
          <a:lstStyle/>
          <a:p>
            <a:pPr eaLnBrk="1" hangingPunct="1">
              <a:defRPr/>
            </a:pPr>
            <a:r>
              <a:rPr lang="en-US" b="1" dirty="0" smtClean="0"/>
              <a:t>Build an international mass movement to </a:t>
            </a:r>
            <a:r>
              <a:rPr lang="en-US" b="1" dirty="0" smtClean="0">
                <a:solidFill>
                  <a:srgbClr val="FF0000"/>
                </a:solidFill>
              </a:rPr>
              <a:t>end genocide in this century</a:t>
            </a:r>
            <a:r>
              <a:rPr lang="en-US" b="1" dirty="0" smtClean="0"/>
              <a:t>.</a:t>
            </a:r>
          </a:p>
          <a:p>
            <a:pPr lvl="1" eaLnBrk="1" hangingPunct="1">
              <a:defRPr/>
            </a:pPr>
            <a:r>
              <a:rPr lang="en-US" b="1" dirty="0" smtClean="0"/>
              <a:t>Organize civil society and human rights groups.</a:t>
            </a:r>
          </a:p>
          <a:p>
            <a:pPr lvl="1" eaLnBrk="1" hangingPunct="1">
              <a:defRPr/>
            </a:pPr>
            <a:r>
              <a:rPr lang="en-US" b="1" dirty="0" smtClean="0"/>
              <a:t>Mobilize religious leaders of churches, mosques, synagogues, and temples.</a:t>
            </a:r>
          </a:p>
          <a:p>
            <a:pPr lvl="1" eaLnBrk="1" hangingPunct="1">
              <a:defRPr/>
            </a:pPr>
            <a:r>
              <a:rPr lang="en-US" b="1" dirty="0" smtClean="0"/>
              <a:t>Put genocide education in curricula of every secondary school and university in the world.</a:t>
            </a:r>
          </a:p>
          <a:p>
            <a:pPr lvl="1" eaLnBrk="1" hangingPunct="1">
              <a:defRPr/>
            </a:pPr>
            <a:r>
              <a:rPr lang="en-US" b="1" dirty="0" smtClean="0"/>
              <a:t>Hold political leaders accountable. If they fail to act to stop genocide, vote them out of office.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rrowheads="1"/>
          </p:cNvSpPr>
          <p:nvPr>
            <p:ph type="title"/>
          </p:nvPr>
        </p:nvSpPr>
        <p:spPr/>
        <p:txBody>
          <a:bodyPr/>
          <a:lstStyle/>
          <a:p>
            <a:pPr eaLnBrk="1" hangingPunct="1">
              <a:defRPr/>
            </a:pPr>
            <a:r>
              <a:rPr lang="en-US" smtClean="0"/>
              <a:t>Prevention: Classification</a:t>
            </a:r>
          </a:p>
        </p:txBody>
      </p:sp>
      <p:sp>
        <p:nvSpPr>
          <p:cNvPr id="95235" name="Rectangle 3"/>
          <p:cNvSpPr>
            <a:spLocks noGrp="1" noChangeArrowheads="1"/>
          </p:cNvSpPr>
          <p:nvPr>
            <p:ph type="body" idx="1"/>
          </p:nvPr>
        </p:nvSpPr>
        <p:spPr/>
        <p:txBody>
          <a:bodyPr/>
          <a:lstStyle/>
          <a:p>
            <a:pPr marL="609600" indent="-609600" eaLnBrk="1" hangingPunct="1">
              <a:lnSpc>
                <a:spcPct val="80000"/>
              </a:lnSpc>
              <a:buFont typeface="Wingdings" pitchFamily="2" charset="2"/>
              <a:buNone/>
              <a:defRPr/>
            </a:pPr>
            <a:endParaRPr lang="en-US" sz="2400" b="1" smtClean="0"/>
          </a:p>
          <a:p>
            <a:pPr marL="990600" lvl="1" indent="-533400" eaLnBrk="1" hangingPunct="1">
              <a:lnSpc>
                <a:spcPct val="80000"/>
              </a:lnSpc>
              <a:defRPr/>
            </a:pPr>
            <a:r>
              <a:rPr lang="en-US" b="1" smtClean="0"/>
              <a:t>Promote common identities (national, religious, human.)</a:t>
            </a:r>
          </a:p>
          <a:p>
            <a:pPr marL="990600" lvl="1" indent="-533400" eaLnBrk="1" hangingPunct="1">
              <a:lnSpc>
                <a:spcPct val="80000"/>
              </a:lnSpc>
              <a:buFont typeface="Wingdings" pitchFamily="2" charset="2"/>
              <a:buNone/>
              <a:defRPr/>
            </a:pPr>
            <a:endParaRPr lang="en-US" b="1" smtClean="0"/>
          </a:p>
          <a:p>
            <a:pPr marL="990600" lvl="1" indent="-533400" eaLnBrk="1" hangingPunct="1">
              <a:lnSpc>
                <a:spcPct val="80000"/>
              </a:lnSpc>
              <a:defRPr/>
            </a:pPr>
            <a:r>
              <a:rPr lang="en-US" b="1" smtClean="0"/>
              <a:t>Use common languages (Swahili in Tanzania, science, music.)</a:t>
            </a:r>
          </a:p>
          <a:p>
            <a:pPr marL="990600" lvl="1" indent="-533400" eaLnBrk="1" hangingPunct="1">
              <a:lnSpc>
                <a:spcPct val="80000"/>
              </a:lnSpc>
              <a:buFont typeface="Wingdings" pitchFamily="2" charset="2"/>
              <a:buNone/>
              <a:defRPr/>
            </a:pPr>
            <a:endParaRPr lang="en-US" b="1" smtClean="0"/>
          </a:p>
          <a:p>
            <a:pPr marL="990600" lvl="1" indent="-533400" eaLnBrk="1" hangingPunct="1">
              <a:lnSpc>
                <a:spcPct val="80000"/>
              </a:lnSpc>
              <a:defRPr/>
            </a:pPr>
            <a:r>
              <a:rPr lang="en-US" b="1" smtClean="0"/>
              <a:t>Actively oppose racist and divisive politicians and parties.</a:t>
            </a:r>
          </a:p>
          <a:p>
            <a:pPr marL="609600" indent="-609600" eaLnBrk="1" hangingPunct="1">
              <a:lnSpc>
                <a:spcPct val="80000"/>
              </a:lnSpc>
              <a:buFont typeface="Wingdings" pitchFamily="2" charset="2"/>
              <a:buNone/>
              <a:defRPr/>
            </a:pPr>
            <a:r>
              <a:rPr lang="en-US" sz="2400" b="1" smtClean="0"/>
              <a:t> </a:t>
            </a:r>
          </a:p>
          <a:p>
            <a:pPr marL="609600" indent="-609600" eaLnBrk="1" hangingPunct="1">
              <a:lnSpc>
                <a:spcPct val="80000"/>
              </a:lnSpc>
              <a:buFont typeface="Wingdings" pitchFamily="2" charset="2"/>
              <a:buNone/>
              <a:defRPr/>
            </a:pPr>
            <a:r>
              <a:rPr lang="en-US" sz="2400" b="1" smtClean="0"/>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rrowheads="1"/>
          </p:cNvSpPr>
          <p:nvPr>
            <p:ph type="title"/>
          </p:nvPr>
        </p:nvSpPr>
        <p:spPr>
          <a:xfrm>
            <a:off x="228600" y="274638"/>
            <a:ext cx="8686800" cy="792162"/>
          </a:xfrm>
        </p:spPr>
        <p:txBody>
          <a:bodyPr/>
          <a:lstStyle/>
          <a:p>
            <a:pPr eaLnBrk="1" hangingPunct="1">
              <a:defRPr/>
            </a:pPr>
            <a:r>
              <a:rPr lang="en-US" smtClean="0"/>
              <a:t>Never Again?  Or Again and Again?</a:t>
            </a:r>
          </a:p>
        </p:txBody>
      </p:sp>
      <p:sp>
        <p:nvSpPr>
          <p:cNvPr id="64515" name="Rectangle 3"/>
          <p:cNvSpPr>
            <a:spLocks noGrp="1" noChangeArrowheads="1"/>
          </p:cNvSpPr>
          <p:nvPr>
            <p:ph type="body" sz="half" idx="1"/>
          </p:nvPr>
        </p:nvSpPr>
        <p:spPr>
          <a:xfrm>
            <a:off x="457200" y="1066800"/>
            <a:ext cx="4648200" cy="5181600"/>
          </a:xfrm>
        </p:spPr>
        <p:txBody>
          <a:bodyPr/>
          <a:lstStyle/>
          <a:p>
            <a:pPr eaLnBrk="1" hangingPunct="1">
              <a:lnSpc>
                <a:spcPct val="80000"/>
              </a:lnSpc>
              <a:defRPr/>
            </a:pPr>
            <a:endParaRPr lang="en-US" sz="1200" smtClean="0"/>
          </a:p>
          <a:p>
            <a:pPr eaLnBrk="1" hangingPunct="1">
              <a:lnSpc>
                <a:spcPct val="80000"/>
              </a:lnSpc>
              <a:defRPr/>
            </a:pPr>
            <a:r>
              <a:rPr lang="en-US" sz="2400" b="1" smtClean="0"/>
              <a:t>How can we use the 8 Stages of Genocide to develop more effective ways to prevent genocide in the future?</a:t>
            </a:r>
          </a:p>
          <a:p>
            <a:pPr eaLnBrk="1" hangingPunct="1">
              <a:lnSpc>
                <a:spcPct val="80000"/>
              </a:lnSpc>
              <a:buFont typeface="Wingdings" pitchFamily="2" charset="2"/>
              <a:buNone/>
              <a:defRPr/>
            </a:pPr>
            <a:endParaRPr lang="en-US" sz="2400" smtClean="0"/>
          </a:p>
          <a:p>
            <a:pPr eaLnBrk="1" hangingPunct="1">
              <a:lnSpc>
                <a:spcPct val="80000"/>
              </a:lnSpc>
              <a:defRPr/>
            </a:pPr>
            <a:r>
              <a:rPr lang="en-US" sz="2400" b="1" smtClean="0"/>
              <a:t>Would it be useful for the UN to establish a Genocide Prevention Center to work with the Special Adviser for Genocide Prevention?</a:t>
            </a:r>
          </a:p>
          <a:p>
            <a:pPr eaLnBrk="1" hangingPunct="1">
              <a:lnSpc>
                <a:spcPct val="80000"/>
              </a:lnSpc>
              <a:buFont typeface="Wingdings" pitchFamily="2" charset="2"/>
              <a:buNone/>
              <a:defRPr/>
            </a:pPr>
            <a:endParaRPr lang="en-US" sz="2400" smtClean="0"/>
          </a:p>
          <a:p>
            <a:pPr eaLnBrk="1" hangingPunct="1">
              <a:lnSpc>
                <a:spcPct val="80000"/>
              </a:lnSpc>
              <a:defRPr/>
            </a:pPr>
            <a:r>
              <a:rPr lang="en-US" sz="2400" b="1" smtClean="0"/>
              <a:t>Even with Early Warning, how can we achieve effective Early Response to prevent and stop genocide?</a:t>
            </a:r>
          </a:p>
          <a:p>
            <a:pPr eaLnBrk="1" hangingPunct="1">
              <a:lnSpc>
                <a:spcPct val="80000"/>
              </a:lnSpc>
              <a:buFont typeface="Wingdings" pitchFamily="2" charset="2"/>
              <a:buNone/>
              <a:defRPr/>
            </a:pPr>
            <a:endParaRPr lang="en-US" sz="2400" b="1" smtClean="0"/>
          </a:p>
        </p:txBody>
      </p:sp>
      <p:pic>
        <p:nvPicPr>
          <p:cNvPr id="53252" name="Picture 4" descr="FacesOfDarfur"/>
          <p:cNvPicPr>
            <a:picLocks noChangeAspect="1" noChangeArrowheads="1"/>
          </p:cNvPicPr>
          <p:nvPr/>
        </p:nvPicPr>
        <p:blipFill>
          <a:blip r:embed="rId3" cstate="print"/>
          <a:srcRect/>
          <a:stretch>
            <a:fillRect/>
          </a:stretch>
        </p:blipFill>
        <p:spPr bwMode="auto">
          <a:xfrm>
            <a:off x="5105400" y="1371600"/>
            <a:ext cx="3733800" cy="4953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457200" y="0"/>
            <a:ext cx="8229600" cy="1143000"/>
          </a:xfrm>
        </p:spPr>
        <p:txBody>
          <a:bodyPr/>
          <a:lstStyle/>
          <a:p>
            <a:pPr eaLnBrk="1" hangingPunct="1">
              <a:defRPr/>
            </a:pPr>
            <a:r>
              <a:rPr lang="en-US" smtClean="0"/>
              <a:t>Stage 2: Symbolization</a:t>
            </a:r>
          </a:p>
        </p:txBody>
      </p:sp>
      <p:sp>
        <p:nvSpPr>
          <p:cNvPr id="8195" name="Text Box 3"/>
          <p:cNvSpPr txBox="1">
            <a:spLocks noChangeArrowheads="1"/>
          </p:cNvSpPr>
          <p:nvPr/>
        </p:nvSpPr>
        <p:spPr bwMode="auto">
          <a:xfrm>
            <a:off x="685800" y="1066800"/>
            <a:ext cx="7924800" cy="5697538"/>
          </a:xfrm>
          <a:prstGeom prst="rect">
            <a:avLst/>
          </a:prstGeom>
          <a:noFill/>
          <a:ln w="9525">
            <a:noFill/>
            <a:miter lim="800000"/>
            <a:headEnd/>
            <a:tailEnd/>
          </a:ln>
        </p:spPr>
        <p:txBody>
          <a:bodyPr>
            <a:spAutoFit/>
          </a:bodyPr>
          <a:lstStyle/>
          <a:p>
            <a:pPr>
              <a:spcBef>
                <a:spcPct val="50000"/>
              </a:spcBef>
              <a:buFont typeface="Wingdings" pitchFamily="2" charset="2"/>
              <a:buChar char="q"/>
            </a:pPr>
            <a:r>
              <a:rPr lang="en-US">
                <a:latin typeface="Garamond" pitchFamily="18" charset="0"/>
              </a:rPr>
              <a:t> </a:t>
            </a:r>
            <a:r>
              <a:rPr lang="en-US" sz="3200" b="1">
                <a:latin typeface="Garamond" pitchFamily="18" charset="0"/>
              </a:rPr>
              <a:t>Names</a:t>
            </a:r>
            <a:r>
              <a:rPr lang="en-US" sz="2400" b="1">
                <a:latin typeface="Garamond" pitchFamily="18" charset="0"/>
              </a:rPr>
              <a:t>: “Jew”, “German”, “Hutu”, “Tutsi”.</a:t>
            </a:r>
          </a:p>
          <a:p>
            <a:pPr>
              <a:spcBef>
                <a:spcPct val="50000"/>
              </a:spcBef>
              <a:buFont typeface="Wingdings" pitchFamily="2" charset="2"/>
              <a:buChar char="q"/>
            </a:pPr>
            <a:r>
              <a:rPr lang="en-US" sz="2400" b="1">
                <a:latin typeface="Garamond" pitchFamily="18" charset="0"/>
              </a:rPr>
              <a:t> </a:t>
            </a:r>
            <a:r>
              <a:rPr lang="en-US" sz="3200" b="1">
                <a:latin typeface="Garamond" pitchFamily="18" charset="0"/>
              </a:rPr>
              <a:t>Languages. </a:t>
            </a:r>
          </a:p>
          <a:p>
            <a:pPr>
              <a:spcBef>
                <a:spcPct val="50000"/>
              </a:spcBef>
              <a:buFont typeface="Wingdings" pitchFamily="2" charset="2"/>
              <a:buChar char="q"/>
            </a:pPr>
            <a:r>
              <a:rPr lang="en-US" sz="2400" b="1">
                <a:latin typeface="Garamond" pitchFamily="18" charset="0"/>
              </a:rPr>
              <a:t> </a:t>
            </a:r>
            <a:r>
              <a:rPr lang="en-US" sz="3200" b="1">
                <a:latin typeface="Garamond" pitchFamily="18" charset="0"/>
              </a:rPr>
              <a:t>Types of dress</a:t>
            </a:r>
            <a:r>
              <a:rPr lang="en-US" sz="2400" b="1">
                <a:latin typeface="Garamond" pitchFamily="18" charset="0"/>
              </a:rPr>
              <a:t>.    </a:t>
            </a:r>
          </a:p>
          <a:p>
            <a:pPr>
              <a:spcBef>
                <a:spcPct val="50000"/>
              </a:spcBef>
              <a:buFont typeface="Wingdings" pitchFamily="2" charset="2"/>
              <a:buChar char="q"/>
            </a:pPr>
            <a:r>
              <a:rPr lang="en-US" sz="3200" b="1">
                <a:latin typeface="Garamond" pitchFamily="18" charset="0"/>
              </a:rPr>
              <a:t>Group uniforms</a:t>
            </a:r>
            <a:r>
              <a:rPr lang="en-US" sz="2400" b="1">
                <a:latin typeface="Garamond" pitchFamily="18" charset="0"/>
              </a:rPr>
              <a:t>: Nazi Swastika armbands</a:t>
            </a:r>
          </a:p>
          <a:p>
            <a:pPr>
              <a:spcBef>
                <a:spcPct val="50000"/>
              </a:spcBef>
              <a:buFont typeface="Wingdings" pitchFamily="2" charset="2"/>
              <a:buNone/>
            </a:pPr>
            <a:endParaRPr lang="en-US" sz="2400" b="1">
              <a:latin typeface="Garamond" pitchFamily="18" charset="0"/>
            </a:endParaRPr>
          </a:p>
          <a:p>
            <a:pPr>
              <a:spcBef>
                <a:spcPct val="50000"/>
              </a:spcBef>
              <a:buFont typeface="Wingdings" pitchFamily="2" charset="2"/>
              <a:buChar char="q"/>
            </a:pPr>
            <a:endParaRPr lang="en-US" sz="2400" b="1">
              <a:latin typeface="Garamond" pitchFamily="18" charset="0"/>
            </a:endParaRPr>
          </a:p>
          <a:p>
            <a:pPr>
              <a:spcBef>
                <a:spcPct val="50000"/>
              </a:spcBef>
              <a:buFont typeface="Wingdings" pitchFamily="2" charset="2"/>
              <a:buChar char="q"/>
            </a:pPr>
            <a:r>
              <a:rPr lang="en-US" sz="3200" b="1">
                <a:latin typeface="Garamond" pitchFamily="18" charset="0"/>
              </a:rPr>
              <a:t>Colors and religious symbols</a:t>
            </a:r>
            <a:r>
              <a:rPr lang="en-US" sz="2400" b="1">
                <a:latin typeface="Garamond" pitchFamily="18" charset="0"/>
              </a:rPr>
              <a:t>:</a:t>
            </a:r>
          </a:p>
          <a:p>
            <a:pPr lvl="2">
              <a:spcBef>
                <a:spcPct val="50000"/>
              </a:spcBef>
              <a:buFontTx/>
              <a:buChar char="•"/>
            </a:pPr>
            <a:r>
              <a:rPr lang="en-US" sz="2400" b="1">
                <a:latin typeface="Garamond" pitchFamily="18" charset="0"/>
              </a:rPr>
              <a:t>Yellow star for Jews </a:t>
            </a:r>
          </a:p>
          <a:p>
            <a:pPr lvl="2">
              <a:spcBef>
                <a:spcPct val="50000"/>
              </a:spcBef>
              <a:buFontTx/>
              <a:buChar char="•"/>
            </a:pPr>
            <a:r>
              <a:rPr lang="en-US" sz="2400" b="1">
                <a:latin typeface="Garamond" pitchFamily="18" charset="0"/>
              </a:rPr>
              <a:t>Blue checked scarf Eastern Zone in Cambodia</a:t>
            </a:r>
            <a:r>
              <a:rPr lang="en-US">
                <a:latin typeface="Garamond" pitchFamily="18" charset="0"/>
              </a:rPr>
              <a:t> </a:t>
            </a:r>
          </a:p>
        </p:txBody>
      </p:sp>
      <p:pic>
        <p:nvPicPr>
          <p:cNvPr id="8196" name="Picture 4" descr="758"/>
          <p:cNvPicPr>
            <a:picLocks noChangeAspect="1" noChangeArrowheads="1"/>
          </p:cNvPicPr>
          <p:nvPr/>
        </p:nvPicPr>
        <p:blipFill>
          <a:blip r:embed="rId3" cstate="print"/>
          <a:srcRect/>
          <a:stretch>
            <a:fillRect/>
          </a:stretch>
        </p:blipFill>
        <p:spPr bwMode="auto">
          <a:xfrm>
            <a:off x="3886200" y="3733800"/>
            <a:ext cx="1905000" cy="1428750"/>
          </a:xfrm>
          <a:prstGeom prst="rect">
            <a:avLst/>
          </a:prstGeom>
          <a:noFill/>
          <a:ln w="9525">
            <a:noFill/>
            <a:miter lim="800000"/>
            <a:headEnd/>
            <a:tailEnd/>
          </a:ln>
        </p:spPr>
      </p:pic>
      <p:pic>
        <p:nvPicPr>
          <p:cNvPr id="8197" name="Picture 5" descr="Swastika">
            <a:hlinkClick r:id="rId4"/>
          </p:cNvPr>
          <p:cNvPicPr>
            <a:picLocks noChangeAspect="1" noChangeArrowheads="1"/>
          </p:cNvPicPr>
          <p:nvPr/>
        </p:nvPicPr>
        <p:blipFill>
          <a:blip r:embed="rId5" cstate="print"/>
          <a:srcRect/>
          <a:stretch>
            <a:fillRect/>
          </a:stretch>
        </p:blipFill>
        <p:spPr bwMode="auto">
          <a:xfrm>
            <a:off x="1371600" y="3733800"/>
            <a:ext cx="1981200" cy="1447800"/>
          </a:xfrm>
          <a:prstGeom prst="rect">
            <a:avLst/>
          </a:prstGeom>
          <a:noFill/>
          <a:ln w="9525">
            <a:noFill/>
            <a:miter lim="800000"/>
            <a:headEnd/>
            <a:tailEnd/>
          </a:ln>
        </p:spPr>
      </p:pic>
      <p:pic>
        <p:nvPicPr>
          <p:cNvPr id="8198" name="Picture 6" descr="_40754411_star_203_ap"/>
          <p:cNvPicPr>
            <a:picLocks noChangeAspect="1" noChangeArrowheads="1"/>
          </p:cNvPicPr>
          <p:nvPr/>
        </p:nvPicPr>
        <p:blipFill>
          <a:blip r:embed="rId6" cstate="print"/>
          <a:srcRect/>
          <a:stretch>
            <a:fillRect/>
          </a:stretch>
        </p:blipFill>
        <p:spPr bwMode="auto">
          <a:xfrm>
            <a:off x="6553200" y="4800600"/>
            <a:ext cx="2057400" cy="1600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381000" y="381000"/>
            <a:ext cx="8305800" cy="762000"/>
          </a:xfrm>
        </p:spPr>
        <p:txBody>
          <a:bodyPr/>
          <a:lstStyle/>
          <a:p>
            <a:pPr eaLnBrk="1" hangingPunct="1">
              <a:defRPr/>
            </a:pPr>
            <a:r>
              <a:rPr lang="en-US" sz="4000" smtClean="0"/>
              <a:t>Stage 2: Symbolization (Rwanda)</a:t>
            </a:r>
            <a:br>
              <a:rPr lang="en-US" sz="4000" smtClean="0"/>
            </a:br>
            <a:endParaRPr lang="en-US" sz="4000" smtClean="0"/>
          </a:p>
        </p:txBody>
      </p:sp>
      <p:pic>
        <p:nvPicPr>
          <p:cNvPr id="9219" name="Picture 3" descr="Rwanda-cartedidentite"/>
          <p:cNvPicPr>
            <a:picLocks noChangeAspect="1" noChangeArrowheads="1"/>
          </p:cNvPicPr>
          <p:nvPr/>
        </p:nvPicPr>
        <p:blipFill>
          <a:blip r:embed="rId3" cstate="print"/>
          <a:srcRect/>
          <a:stretch>
            <a:fillRect/>
          </a:stretch>
        </p:blipFill>
        <p:spPr bwMode="auto">
          <a:xfrm>
            <a:off x="990600" y="3048000"/>
            <a:ext cx="7391400" cy="3667125"/>
          </a:xfrm>
          <a:prstGeom prst="rect">
            <a:avLst/>
          </a:prstGeom>
          <a:noFill/>
          <a:ln w="9525">
            <a:noFill/>
            <a:miter lim="800000"/>
            <a:headEnd/>
            <a:tailEnd/>
          </a:ln>
        </p:spPr>
      </p:pic>
      <p:sp>
        <p:nvSpPr>
          <p:cNvPr id="9220" name="Text Box 4"/>
          <p:cNvSpPr txBox="1">
            <a:spLocks noChangeArrowheads="1"/>
          </p:cNvSpPr>
          <p:nvPr/>
        </p:nvSpPr>
        <p:spPr bwMode="auto">
          <a:xfrm>
            <a:off x="457200" y="762000"/>
            <a:ext cx="7772400" cy="2154238"/>
          </a:xfrm>
          <a:prstGeom prst="rect">
            <a:avLst/>
          </a:prstGeom>
          <a:noFill/>
          <a:ln w="9525">
            <a:noFill/>
            <a:miter lim="800000"/>
            <a:headEnd/>
            <a:tailEnd/>
          </a:ln>
        </p:spPr>
        <p:txBody>
          <a:bodyPr>
            <a:spAutoFit/>
          </a:bodyPr>
          <a:lstStyle/>
          <a:p>
            <a:pPr algn="ctr">
              <a:spcBef>
                <a:spcPct val="50000"/>
              </a:spcBef>
            </a:pPr>
            <a:r>
              <a:rPr lang="en-US" b="1">
                <a:latin typeface="Garamond" pitchFamily="18" charset="0"/>
              </a:rPr>
              <a:t>“Ethnicity” was first noted on cards by Belgian Colonial Authorities in 1933.</a:t>
            </a:r>
          </a:p>
          <a:p>
            <a:pPr algn="ctr">
              <a:spcBef>
                <a:spcPct val="50000"/>
              </a:spcBef>
            </a:pPr>
            <a:r>
              <a:rPr lang="en-US" b="1">
                <a:latin typeface="Garamond" pitchFamily="18" charset="0"/>
              </a:rPr>
              <a:t>Tutsis were given access to limited education programs and Catholic priesthood. Hutus were given less assistance by colonial auhorities.</a:t>
            </a:r>
          </a:p>
          <a:p>
            <a:pPr algn="ctr">
              <a:spcBef>
                <a:spcPct val="50000"/>
              </a:spcBef>
            </a:pPr>
            <a:r>
              <a:rPr lang="en-US" b="1">
                <a:latin typeface="Garamond" pitchFamily="18" charset="0"/>
              </a:rPr>
              <a:t>At independence, these preferences were reversed.  Hutus were favored. </a:t>
            </a:r>
          </a:p>
          <a:p>
            <a:pPr algn="ctr">
              <a:spcBef>
                <a:spcPct val="50000"/>
              </a:spcBef>
            </a:pPr>
            <a:r>
              <a:rPr lang="en-US" b="1">
                <a:latin typeface="Garamond" pitchFamily="18" charset="0"/>
              </a:rPr>
              <a:t>These ID cards were later used to distinguish Tutsis from Hutus in the 1994 massacres of Tutsis and moderate Hutus that resulted in 800,000+ deaths.</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a:xfrm>
            <a:off x="457200" y="0"/>
            <a:ext cx="8229600" cy="1143000"/>
          </a:xfrm>
        </p:spPr>
        <p:txBody>
          <a:bodyPr/>
          <a:lstStyle/>
          <a:p>
            <a:pPr eaLnBrk="1" hangingPunct="1">
              <a:defRPr/>
            </a:pPr>
            <a:r>
              <a:rPr lang="en-US" smtClean="0"/>
              <a:t>Symbolization (Nazi Germany)</a:t>
            </a:r>
          </a:p>
        </p:txBody>
      </p:sp>
      <p:pic>
        <p:nvPicPr>
          <p:cNvPr id="10243" name="Picture 3" descr="reisepassp2"/>
          <p:cNvPicPr>
            <a:picLocks noChangeAspect="1" noChangeArrowheads="1"/>
          </p:cNvPicPr>
          <p:nvPr/>
        </p:nvPicPr>
        <p:blipFill>
          <a:blip r:embed="rId3" cstate="print"/>
          <a:srcRect/>
          <a:stretch>
            <a:fillRect/>
          </a:stretch>
        </p:blipFill>
        <p:spPr bwMode="auto">
          <a:xfrm>
            <a:off x="4800600" y="2057400"/>
            <a:ext cx="2914650" cy="4429125"/>
          </a:xfrm>
          <a:prstGeom prst="rect">
            <a:avLst/>
          </a:prstGeom>
          <a:noFill/>
          <a:ln w="9525">
            <a:noFill/>
            <a:miter lim="800000"/>
            <a:headEnd/>
            <a:tailEnd/>
          </a:ln>
        </p:spPr>
      </p:pic>
      <p:sp>
        <p:nvSpPr>
          <p:cNvPr id="10244" name="Rectangle 4"/>
          <p:cNvSpPr>
            <a:spLocks noChangeArrowheads="1"/>
          </p:cNvSpPr>
          <p:nvPr/>
        </p:nvSpPr>
        <p:spPr bwMode="auto">
          <a:xfrm>
            <a:off x="3998913" y="3246438"/>
            <a:ext cx="184150" cy="366712"/>
          </a:xfrm>
          <a:prstGeom prst="rect">
            <a:avLst/>
          </a:prstGeom>
          <a:noFill/>
          <a:ln w="9525">
            <a:noFill/>
            <a:miter lim="800000"/>
            <a:headEnd/>
            <a:tailEnd/>
          </a:ln>
        </p:spPr>
        <p:txBody>
          <a:bodyPr wrap="none" anchor="ctr">
            <a:spAutoFit/>
          </a:bodyPr>
          <a:lstStyle/>
          <a:p>
            <a:pPr eaLnBrk="1" hangingPunct="1"/>
            <a:endParaRPr lang="en-US">
              <a:latin typeface="Garamond" pitchFamily="18" charset="0"/>
            </a:endParaRPr>
          </a:p>
        </p:txBody>
      </p:sp>
      <p:pic>
        <p:nvPicPr>
          <p:cNvPr id="10245" name="Picture 5" descr="reisepassp1"/>
          <p:cNvPicPr>
            <a:picLocks noChangeAspect="1" noChangeArrowheads="1"/>
          </p:cNvPicPr>
          <p:nvPr/>
        </p:nvPicPr>
        <p:blipFill>
          <a:blip r:embed="rId4" cstate="print"/>
          <a:srcRect/>
          <a:stretch>
            <a:fillRect/>
          </a:stretch>
        </p:blipFill>
        <p:spPr bwMode="auto">
          <a:xfrm>
            <a:off x="1600200" y="2057400"/>
            <a:ext cx="2914650" cy="4429125"/>
          </a:xfrm>
          <a:prstGeom prst="rect">
            <a:avLst/>
          </a:prstGeom>
          <a:noFill/>
          <a:ln w="9525">
            <a:noFill/>
            <a:miter lim="800000"/>
            <a:headEnd/>
            <a:tailEnd/>
          </a:ln>
        </p:spPr>
      </p:pic>
      <p:sp>
        <p:nvSpPr>
          <p:cNvPr id="10246" name="Text Box 6"/>
          <p:cNvSpPr txBox="1">
            <a:spLocks noChangeArrowheads="1"/>
          </p:cNvSpPr>
          <p:nvPr/>
        </p:nvSpPr>
        <p:spPr bwMode="auto">
          <a:xfrm>
            <a:off x="304800" y="1066800"/>
            <a:ext cx="8610600" cy="766763"/>
          </a:xfrm>
          <a:prstGeom prst="rect">
            <a:avLst/>
          </a:prstGeom>
          <a:noFill/>
          <a:ln w="9525">
            <a:noFill/>
            <a:miter lim="800000"/>
            <a:headEnd/>
            <a:tailEnd/>
          </a:ln>
        </p:spPr>
        <p:txBody>
          <a:bodyPr>
            <a:spAutoFit/>
          </a:bodyPr>
          <a:lstStyle/>
          <a:p>
            <a:pPr algn="ctr">
              <a:lnSpc>
                <a:spcPct val="80000"/>
              </a:lnSpc>
              <a:spcBef>
                <a:spcPct val="50000"/>
              </a:spcBef>
            </a:pPr>
            <a:r>
              <a:rPr lang="en-US" sz="2100" b="1">
                <a:latin typeface="Garamond" pitchFamily="18" charset="0"/>
              </a:rPr>
              <a:t>Jewish Passport: “Reisepäss” </a:t>
            </a:r>
          </a:p>
          <a:p>
            <a:pPr algn="ctr">
              <a:lnSpc>
                <a:spcPct val="80000"/>
              </a:lnSpc>
              <a:spcBef>
                <a:spcPct val="50000"/>
              </a:spcBef>
            </a:pPr>
            <a:r>
              <a:rPr lang="en-US" sz="2100" b="1">
                <a:latin typeface="Garamond" pitchFamily="18" charset="0"/>
              </a:rPr>
              <a:t> Required to be carried by all Jews by 1938.  Preceded the yellow star. </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457200" y="0"/>
            <a:ext cx="8229600" cy="1143000"/>
          </a:xfrm>
        </p:spPr>
        <p:txBody>
          <a:bodyPr/>
          <a:lstStyle/>
          <a:p>
            <a:pPr eaLnBrk="1" hangingPunct="1">
              <a:defRPr/>
            </a:pPr>
            <a:r>
              <a:rPr lang="en-US" smtClean="0"/>
              <a:t>Symbolization (Nazi Germany)</a:t>
            </a:r>
          </a:p>
        </p:txBody>
      </p:sp>
      <p:sp>
        <p:nvSpPr>
          <p:cNvPr id="11267" name="Text Box 4"/>
          <p:cNvSpPr txBox="1">
            <a:spLocks noChangeArrowheads="1"/>
          </p:cNvSpPr>
          <p:nvPr/>
        </p:nvSpPr>
        <p:spPr bwMode="auto">
          <a:xfrm>
            <a:off x="762000" y="838200"/>
            <a:ext cx="7696200" cy="822325"/>
          </a:xfrm>
          <a:prstGeom prst="rect">
            <a:avLst/>
          </a:prstGeom>
          <a:noFill/>
          <a:ln w="9525">
            <a:noFill/>
            <a:miter lim="800000"/>
            <a:headEnd/>
            <a:tailEnd/>
          </a:ln>
        </p:spPr>
        <p:txBody>
          <a:bodyPr>
            <a:spAutoFit/>
          </a:bodyPr>
          <a:lstStyle/>
          <a:p>
            <a:pPr algn="ctr">
              <a:spcBef>
                <a:spcPct val="50000"/>
              </a:spcBef>
            </a:pPr>
            <a:r>
              <a:rPr lang="en-US" sz="2400" b="1">
                <a:latin typeface="Garamond" pitchFamily="18" charset="0"/>
              </a:rPr>
              <a:t>Nazis required the yellow Star of David emblem to be worn by nearly all Jews in Nazi-occupied Europe by 1941.</a:t>
            </a:r>
          </a:p>
        </p:txBody>
      </p:sp>
      <p:pic>
        <p:nvPicPr>
          <p:cNvPr id="11268" name="Picture 5" descr="Yellow star"/>
          <p:cNvPicPr>
            <a:picLocks noChangeAspect="1" noChangeArrowheads="1"/>
          </p:cNvPicPr>
          <p:nvPr/>
        </p:nvPicPr>
        <p:blipFill>
          <a:blip r:embed="rId3" cstate="print"/>
          <a:srcRect/>
          <a:stretch>
            <a:fillRect/>
          </a:stretch>
        </p:blipFill>
        <p:spPr bwMode="auto">
          <a:xfrm>
            <a:off x="6858000" y="1981200"/>
            <a:ext cx="2057400" cy="2743200"/>
          </a:xfrm>
          <a:prstGeom prst="rect">
            <a:avLst/>
          </a:prstGeom>
          <a:noFill/>
          <a:ln w="9525">
            <a:noFill/>
            <a:miter lim="800000"/>
            <a:headEnd/>
            <a:tailEnd/>
          </a:ln>
        </p:spPr>
      </p:pic>
      <p:pic>
        <p:nvPicPr>
          <p:cNvPr id="11269" name="Picture 6" descr="2boys"/>
          <p:cNvPicPr>
            <a:picLocks noChangeAspect="1" noChangeArrowheads="1"/>
          </p:cNvPicPr>
          <p:nvPr/>
        </p:nvPicPr>
        <p:blipFill>
          <a:blip r:embed="rId4" cstate="print"/>
          <a:srcRect/>
          <a:stretch>
            <a:fillRect/>
          </a:stretch>
        </p:blipFill>
        <p:spPr bwMode="auto">
          <a:xfrm>
            <a:off x="2971800" y="2743200"/>
            <a:ext cx="3910013" cy="2743200"/>
          </a:xfrm>
          <a:prstGeom prst="rect">
            <a:avLst/>
          </a:prstGeom>
          <a:noFill/>
          <a:ln w="9525">
            <a:noFill/>
            <a:miter lim="800000"/>
            <a:headEnd/>
            <a:tailEnd/>
          </a:ln>
        </p:spPr>
      </p:pic>
      <p:pic>
        <p:nvPicPr>
          <p:cNvPr id="11270" name="Picture 7" descr="19420008000210"/>
          <p:cNvPicPr>
            <a:picLocks noChangeAspect="1" noChangeArrowheads="1"/>
          </p:cNvPicPr>
          <p:nvPr/>
        </p:nvPicPr>
        <p:blipFill>
          <a:blip r:embed="rId5" cstate="print"/>
          <a:srcRect/>
          <a:stretch>
            <a:fillRect/>
          </a:stretch>
        </p:blipFill>
        <p:spPr bwMode="auto">
          <a:xfrm>
            <a:off x="304800" y="3429000"/>
            <a:ext cx="2667000" cy="2743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1126</TotalTime>
  <Words>2460</Words>
  <Application>Microsoft Macintosh PowerPoint</Application>
  <PresentationFormat>On-screen Show (4:3)</PresentationFormat>
  <Paragraphs>328</Paragraphs>
  <Slides>50</Slides>
  <Notes>47</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Stream</vt:lpstr>
      <vt:lpstr>The Eight Stages of Genocide</vt:lpstr>
      <vt:lpstr>The 8 Stages of Genocide</vt:lpstr>
      <vt:lpstr>Stage 1: Classification</vt:lpstr>
      <vt:lpstr>Classification (Rwanda) </vt:lpstr>
      <vt:lpstr>Prevention: Classification</vt:lpstr>
      <vt:lpstr>Stage 2: Symbolization</vt:lpstr>
      <vt:lpstr>Stage 2: Symbolization (Rwanda) </vt:lpstr>
      <vt:lpstr>Symbolization (Nazi Germany)</vt:lpstr>
      <vt:lpstr>Symbolization (Nazi Germany)</vt:lpstr>
      <vt:lpstr>Symbolization (Nazi Germany) </vt:lpstr>
      <vt:lpstr>Symbolization (Cambodia)</vt:lpstr>
      <vt:lpstr>Prevention: Symbolization</vt:lpstr>
      <vt:lpstr>Stage 3: Dehumanization</vt:lpstr>
      <vt:lpstr>Dehumanization</vt:lpstr>
      <vt:lpstr>Dehumanization  </vt:lpstr>
      <vt:lpstr>Prevention: Dehumanization</vt:lpstr>
      <vt:lpstr>Prevention: Dehumanization</vt:lpstr>
      <vt:lpstr>Stage 4: Organization</vt:lpstr>
      <vt:lpstr>Organization (Rwanda)</vt:lpstr>
      <vt:lpstr>Prevention: Organization</vt:lpstr>
      <vt:lpstr>Stage 5: Polarization </vt:lpstr>
      <vt:lpstr>Polarization</vt:lpstr>
      <vt:lpstr>Prevention: Polarization</vt:lpstr>
      <vt:lpstr>Stage 6: Preparation</vt:lpstr>
      <vt:lpstr>Preparation</vt:lpstr>
      <vt:lpstr>Preparation</vt:lpstr>
      <vt:lpstr>Prevention:  Preparation</vt:lpstr>
      <vt:lpstr>Stage 7: Extermination (Genocide)</vt:lpstr>
      <vt:lpstr>Extermination (Genocide)</vt:lpstr>
      <vt:lpstr>Extermination (Genocide)</vt:lpstr>
      <vt:lpstr>Extermination (Genocide)</vt:lpstr>
      <vt:lpstr>Extermination: Stopping Genocide</vt:lpstr>
      <vt:lpstr>Extermination: Stopping Genocide</vt:lpstr>
      <vt:lpstr>Stage 8: Denial</vt:lpstr>
      <vt:lpstr>Denial: Deny the Evidence.</vt:lpstr>
      <vt:lpstr>Denial: Deny the Evidence</vt:lpstr>
      <vt:lpstr>Denial: Attack the truth-tellers.</vt:lpstr>
      <vt:lpstr>Denial:  Deny Genocidal Intent.</vt:lpstr>
      <vt:lpstr>Denial: Blame the Victims.</vt:lpstr>
      <vt:lpstr>Denial: Deny for current interests.</vt:lpstr>
      <vt:lpstr>Denial: Deny facts fit legal definition of genocide.</vt:lpstr>
      <vt:lpstr>Preventing Genocide </vt:lpstr>
      <vt:lpstr>Why has the UN not stopped genocide ?</vt:lpstr>
      <vt:lpstr>Prevention requires:</vt:lpstr>
      <vt:lpstr>PowerPoint Presentation</vt:lpstr>
      <vt:lpstr>PowerPoint Presentation</vt:lpstr>
      <vt:lpstr>Memorial to 800,000 Rwandans murdered,    April – July, 1994</vt:lpstr>
      <vt:lpstr>Halabja, Kurdistan, Iraq</vt:lpstr>
      <vt:lpstr>Prevention: Political Will</vt:lpstr>
      <vt:lpstr>Never Again?  Or Again and Again?</vt:lpstr>
    </vt:vector>
  </TitlesOfParts>
  <Company>UMW</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Predictors of Genocide</dc:title>
  <dc:creator>student</dc:creator>
  <cp:lastModifiedBy>Guy McConnell</cp:lastModifiedBy>
  <cp:revision>53</cp:revision>
  <dcterms:created xsi:type="dcterms:W3CDTF">2006-08-29T01:41:10Z</dcterms:created>
  <dcterms:modified xsi:type="dcterms:W3CDTF">2019-08-28T12:00:56Z</dcterms:modified>
</cp:coreProperties>
</file>