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4D1408F8-77E1-422C-8565-00DF9A478500}" type="datetimeFigureOut">
              <a:rPr lang="en-US"/>
              <a:pPr/>
              <a:t>1/28/17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BE3F9120-15AD-49A8-8139-BAB0F938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2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BA51-792A-4A44-95A8-4D4AB147FF2A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D2C5-840E-4E44-BD35-1BABA1BB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D1D2-3587-4CEB-A425-5D27A65A104D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ADA2-8B54-4D71-936A-F854B2B1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C392-A7F6-4539-880E-9A880B844EE4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ED21-5902-4FF3-A259-2F12BB5A1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660F-5990-4716-B2C3-F360E1A5BD20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2B1-F162-44EC-8F02-8B60F7A7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51EC-1D2A-4FEB-8863-71C519DF949A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93E0-E445-4543-B0B7-62850E3D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162D-1618-4CDE-B50C-70902751F22E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2B5D-92B2-4E4D-BC41-0B9A27EE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F6A3-4CE0-4EC1-AA74-A2A97E74CCA7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7B8C-A75E-40F5-B676-5DB9B42E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84E6-2E58-4C97-B281-004C2183C871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D59D-883A-4BBA-BA12-6DA3CD93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BADA-0720-47FE-86C1-BFDBF040CDF5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736D-F6CB-42A9-81BC-1300B934A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5A47-A28D-474A-BCFA-5B78D0A2163E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FF81-C45B-48D1-9DDD-1B508BC90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1B97-E47E-41F5-9489-A0614053859F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5A22-C0EF-4C38-B677-71C107B87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7F170-C4A0-477F-A039-F19D0E224948}" type="datetimeFigureOut">
              <a:rPr lang="en-US"/>
              <a:pPr>
                <a:defRPr/>
              </a:pPr>
              <a:t>1/28/17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2A4F6F-2EA2-4D12-B196-9FADCB02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Types of Government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endParaRPr lang="en-US" smtClean="0"/>
          </a:p>
          <a:p>
            <a:pPr marR="0" algn="l">
              <a:lnSpc>
                <a:spcPct val="90000"/>
              </a:lnSpc>
            </a:pPr>
            <a:endParaRPr lang="en-US" smtClean="0"/>
          </a:p>
          <a:p>
            <a:pPr marR="0" algn="ctr">
              <a:lnSpc>
                <a:spcPct val="90000"/>
              </a:lnSpc>
            </a:pPr>
            <a:r>
              <a:rPr lang="en-US" smtClean="0"/>
              <a:t>Why do we have governments and what are the different forms they take throughout human history?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Common Law</a:t>
            </a:r>
            <a:endParaRPr lang="en-US" b="1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England’s laws have not always been written down in the way that we have today. This type of system is called </a:t>
            </a:r>
            <a:r>
              <a:rPr lang="en-US" u="sng" dirty="0" smtClean="0"/>
              <a:t>Common Law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English common law is the most influential form of law on the American legal system</a:t>
            </a:r>
            <a:endParaRPr lang="en-US" dirty="0" smtClean="0"/>
          </a:p>
          <a:p>
            <a:r>
              <a:rPr lang="en-US" u="sng" dirty="0" smtClean="0"/>
              <a:t>Common Law:</a:t>
            </a:r>
            <a:r>
              <a:rPr lang="en-US" dirty="0" smtClean="0"/>
              <a:t> A system of law based on customs and precedents.  </a:t>
            </a:r>
          </a:p>
          <a:p>
            <a:pPr lvl="1"/>
            <a:r>
              <a:rPr lang="en-US" dirty="0" smtClean="0"/>
              <a:t>Precedent: a decision or ruling in a court case which is used as a basis for similar cases.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Enlightenment Philosophy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r>
              <a:rPr lang="en-US" dirty="0" smtClean="0"/>
              <a:t>The Enlightenment was a time when people in Europe began to question the traditional ideas about government and power, and came up with new ideas about who should be involved in government.</a:t>
            </a:r>
          </a:p>
          <a:p>
            <a:r>
              <a:rPr lang="en-US" dirty="0" smtClean="0"/>
              <a:t>Several important writers of the 1700s helped pave the way for the American Revolution.</a:t>
            </a:r>
          </a:p>
        </p:txBody>
      </p:sp>
      <p:pic>
        <p:nvPicPr>
          <p:cNvPr id="24579" name="Picture 2" descr="http://standupforamerica.files.wordpress.com/2009/05/john-loc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343400"/>
            <a:ext cx="2209800" cy="24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academic.shu.edu/honors/rousse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19600"/>
            <a:ext cx="1841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phillwebb.net/History/Modern/Montesquieu/Montesquie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267200"/>
            <a:ext cx="18415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/>
              <a:t>John Locke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The most important Enlightenment philosopher in the design of the government of the United States.</a:t>
            </a:r>
          </a:p>
          <a:p>
            <a:r>
              <a:rPr lang="en-US" u="sng" dirty="0" smtClean="0"/>
              <a:t>Natural Rights:</a:t>
            </a:r>
            <a:r>
              <a:rPr lang="en-US" dirty="0" smtClean="0"/>
              <a:t> purpose of government is to protect the natural rights of citizens; these rights are “life, liberty, and property”</a:t>
            </a:r>
          </a:p>
          <a:p>
            <a:r>
              <a:rPr lang="en-US" u="sng" dirty="0" smtClean="0"/>
              <a:t>Social Contract:</a:t>
            </a:r>
            <a:r>
              <a:rPr lang="en-US" dirty="0" smtClean="0"/>
              <a:t> people in a society agree to give up some of their freedom in exchange for protection of their natural rights by a 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Pushed for a representative government.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Montesquieu and Rousseau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Baron de Montesquieu: Separation of </a:t>
            </a:r>
            <a:r>
              <a:rPr lang="en-US" dirty="0" smtClean="0"/>
              <a:t>Powers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powers of government should be divided into branches </a:t>
            </a:r>
            <a:endParaRPr lang="en-US" dirty="0" smtClean="0"/>
          </a:p>
          <a:p>
            <a:r>
              <a:rPr lang="en-US" dirty="0" smtClean="0"/>
              <a:t>Jean</a:t>
            </a:r>
            <a:r>
              <a:rPr lang="en-US" dirty="0" smtClean="0"/>
              <a:t>-Jacques Rousseau: “All Men Are Created Equal”</a:t>
            </a:r>
          </a:p>
          <a:p>
            <a:endParaRPr lang="en-US" dirty="0" smtClean="0"/>
          </a:p>
        </p:txBody>
      </p:sp>
      <p:pic>
        <p:nvPicPr>
          <p:cNvPr id="26627" name="Picture 2" descr="http://stopsocialism.files.wordpress.com/2009/05/thomas-jefferson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14800"/>
            <a:ext cx="27432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diogenesii.files.wordpress.com/2009/01/martin_luther_king_jr_nyw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62425"/>
            <a:ext cx="2222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Need For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Government:</a:t>
            </a:r>
            <a:r>
              <a:rPr lang="en-US" dirty="0" smtClean="0"/>
              <a:t> The ruling authority for a community or society. Any organization with the power to make and enforce laws for its members.</a:t>
            </a:r>
          </a:p>
          <a:p>
            <a:r>
              <a:rPr lang="en-US" u="sng" dirty="0" smtClean="0"/>
              <a:t>Functions of Government:</a:t>
            </a:r>
            <a:r>
              <a:rPr lang="en-US" dirty="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1. Keep order: prevent conflicts; settle them when they occur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2. Provide security: military and police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3. Provide public services: keep public healthy and safe. Ex: fire departments, driver’s licenses, test water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Levels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17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National:</a:t>
            </a:r>
            <a:r>
              <a:rPr lang="en-US" dirty="0" smtClean="0"/>
              <a:t> The government of an entire country. In the USA, the national government is also called the Federal Government.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State:</a:t>
            </a:r>
            <a:r>
              <a:rPr lang="en-US" dirty="0" smtClean="0"/>
              <a:t> The government of a specific region or area of a country; in the USA we call these states. Other countries call them provinces, prefects, regions, etc.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Local:</a:t>
            </a:r>
            <a:r>
              <a:rPr lang="en-US" dirty="0" smtClean="0"/>
              <a:t> The government of a small area, usually a county, city, or town.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5364" name="Picture 2" descr="http://www.balboa-pacific.com/images/CapitolBld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21494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worldofstock.com/slides/AOB2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295400"/>
            <a:ext cx="165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pics4.city-data.com/cpicc/cfiles171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378" y="3962400"/>
            <a:ext cx="373997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Branches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87963"/>
          </a:xfrm>
        </p:spPr>
        <p:txBody>
          <a:bodyPr/>
          <a:lstStyle/>
          <a:p>
            <a:r>
              <a:rPr lang="en-US" u="sng" dirty="0" smtClean="0"/>
              <a:t>Legislative:</a:t>
            </a:r>
            <a:r>
              <a:rPr lang="en-US" dirty="0" smtClean="0"/>
              <a:t> Makes laws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-Ex: US Congress, NC General Assembly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u="sng" dirty="0" smtClean="0"/>
              <a:t>Executive:</a:t>
            </a:r>
            <a:r>
              <a:rPr lang="en-US" dirty="0" smtClean="0"/>
              <a:t> Enforces laws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- President Donald Trump, Governor Roy Cooper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u="sng" dirty="0" smtClean="0"/>
              <a:t>Judicial:</a:t>
            </a:r>
            <a:r>
              <a:rPr lang="en-US" dirty="0" smtClean="0"/>
              <a:t> Interprets laws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- Courts</a:t>
            </a:r>
          </a:p>
        </p:txBody>
      </p:sp>
      <p:pic>
        <p:nvPicPr>
          <p:cNvPr id="4" name="Picture 3" descr="3f3943d8-cea4-4f6b-96ac-3c25fd3ef24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1895741" cy="1905000"/>
          </a:xfrm>
          <a:prstGeom prst="rect">
            <a:avLst/>
          </a:prstGeom>
        </p:spPr>
      </p:pic>
      <p:pic>
        <p:nvPicPr>
          <p:cNvPr id="6" name="Picture 5" descr="150px-Orrin_Hatch,_Official_Photograp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90601"/>
            <a:ext cx="1905000" cy="1904999"/>
          </a:xfrm>
          <a:prstGeom prst="rect">
            <a:avLst/>
          </a:prstGeom>
        </p:spPr>
      </p:pic>
      <p:pic>
        <p:nvPicPr>
          <p:cNvPr id="7" name="Picture 6" descr="roy-coop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2121408" cy="1981200"/>
          </a:xfrm>
          <a:prstGeom prst="rect">
            <a:avLst/>
          </a:prstGeom>
        </p:spPr>
      </p:pic>
      <p:pic>
        <p:nvPicPr>
          <p:cNvPr id="8" name="Picture 7" descr="donald_trump_fla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71800"/>
            <a:ext cx="2438400" cy="1981201"/>
          </a:xfrm>
          <a:prstGeom prst="rect">
            <a:avLst/>
          </a:prstGeom>
        </p:spPr>
      </p:pic>
      <p:pic>
        <p:nvPicPr>
          <p:cNvPr id="9" name="Picture 8" descr="300px-Supreme_Court_US_201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53000"/>
            <a:ext cx="3352800" cy="189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Types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r>
              <a:rPr lang="en-US" u="sng" dirty="0" smtClean="0"/>
              <a:t>Democracy:</a:t>
            </a:r>
            <a:r>
              <a:rPr lang="en-US" dirty="0" smtClean="0"/>
              <a:t> Government by the citizens/people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-Direct Democracy: All citizens have the chance to   	vote for any law or action.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- Representative Democracy: citizens elect             	people to represent them in                           	making government decisions.</a:t>
            </a:r>
          </a:p>
          <a:p>
            <a:endParaRPr lang="en-US" dirty="0" smtClean="0"/>
          </a:p>
        </p:txBody>
      </p:sp>
      <p:pic>
        <p:nvPicPr>
          <p:cNvPr id="17411" name="Picture 2" descr="http://greece.mrdonn.org/athen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6845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1greengeneration.elementsintime.com/wp-content/uploads/2008/11/your_vote_counts_button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508500"/>
            <a:ext cx="2651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Other Types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599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- Monarchy:</a:t>
            </a:r>
            <a:r>
              <a:rPr lang="en-US" dirty="0" smtClean="0"/>
              <a:t> a King or Queen controls the entire government and makes all decisions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Constitutional monarchy: the King or Queen shares power with a legislative body, often called the parliament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Dictatorship/Autocracy/Totalitarian State:</a:t>
            </a:r>
            <a:r>
              <a:rPr lang="en-US" dirty="0" smtClean="0"/>
              <a:t> A single ruler completely controls the government and all decision-making.  This person usually came to power by military force.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Theocracy:</a:t>
            </a:r>
            <a:r>
              <a:rPr lang="en-US" dirty="0" smtClean="0"/>
              <a:t> Government is controlled by religious leaders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Oligarchy:</a:t>
            </a:r>
            <a:r>
              <a:rPr lang="en-US" dirty="0" smtClean="0"/>
              <a:t> Government of the few; often a small group of wealthy nobles/aristocrats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English Political Traditions</a:t>
            </a:r>
            <a:endParaRPr lang="en-US" dirty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950" cy="1752600"/>
          </a:xfrm>
        </p:spPr>
        <p:txBody>
          <a:bodyPr/>
          <a:lstStyle/>
          <a:p>
            <a:pPr marR="0" algn="ctr"/>
            <a:r>
              <a:rPr lang="en-US" dirty="0" smtClean="0"/>
              <a:t>What aspects of the English government do we use in the US today?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The Magna Carta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England’s government has historically been a monarchy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The Magna Carta:</a:t>
            </a:r>
            <a:r>
              <a:rPr lang="en-US" dirty="0" smtClean="0"/>
              <a:t> In 1215, King John I was forced to sign a document called the Magna Carta which guaranteed certain rights to the citizens of England. Important rights </a:t>
            </a:r>
            <a:r>
              <a:rPr lang="en-US" dirty="0" smtClean="0"/>
              <a:t>established </a:t>
            </a:r>
            <a:r>
              <a:rPr lang="en-US" dirty="0" smtClean="0"/>
              <a:t>and adopted by the US government include: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1. </a:t>
            </a:r>
            <a:r>
              <a:rPr lang="en-US" dirty="0"/>
              <a:t>T</a:t>
            </a:r>
            <a:r>
              <a:rPr lang="en-US" dirty="0" smtClean="0"/>
              <a:t>rial </a:t>
            </a:r>
            <a:r>
              <a:rPr lang="en-US" dirty="0" smtClean="0"/>
              <a:t>with a jury. They are presumed innocent until proven guilty.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2. All citizens are guaranteed justice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3. All citizens, regardless of class, must follow the same laws and will be punished in the same way if they break a </a:t>
            </a:r>
            <a:r>
              <a:rPr lang="en-US" dirty="0" smtClean="0"/>
              <a:t>law (Rule of Law)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The Parliament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The Parliament:</a:t>
            </a:r>
            <a:r>
              <a:rPr lang="en-US" dirty="0" smtClean="0"/>
              <a:t> Originally a group of advisors to the monarch, the Parliament slowly took on more and more power. Today the Parliament has all powers of government in England.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Following </a:t>
            </a:r>
            <a:r>
              <a:rPr lang="en-US" dirty="0" smtClean="0"/>
              <a:t>the Glorious </a:t>
            </a:r>
            <a:r>
              <a:rPr lang="en-US" dirty="0" smtClean="0"/>
              <a:t>Revolution in 1688, </a:t>
            </a:r>
            <a:r>
              <a:rPr lang="en-US" dirty="0" smtClean="0"/>
              <a:t>the Parliament passed the </a:t>
            </a:r>
            <a:r>
              <a:rPr lang="en-US" b="1" dirty="0" smtClean="0"/>
              <a:t>English Bill of Rights</a:t>
            </a:r>
            <a:r>
              <a:rPr lang="en-US" dirty="0" smtClean="0"/>
              <a:t>. Important parts of the English Bill of </a:t>
            </a:r>
            <a:r>
              <a:rPr lang="en-US" dirty="0" smtClean="0"/>
              <a:t>Rights: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Members </a:t>
            </a:r>
            <a:r>
              <a:rPr lang="en-US" dirty="0" smtClean="0"/>
              <a:t>of Parliament elected </a:t>
            </a:r>
            <a:endParaRPr lang="en-US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smtClean="0"/>
              <a:t>cruel and unusual </a:t>
            </a:r>
            <a:r>
              <a:rPr lang="en-US" dirty="0" smtClean="0"/>
              <a:t>punishment 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Freedom of speech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 checks and balances system with the King and Parliament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</TotalTime>
  <Words>709</Words>
  <Application>Microsoft Macintosh PowerPoint</Application>
  <PresentationFormat>On-screen Show (4:3)</PresentationFormat>
  <Paragraphs>67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Types of Government</vt:lpstr>
      <vt:lpstr>Need For Government </vt:lpstr>
      <vt:lpstr>Levels of Government </vt:lpstr>
      <vt:lpstr>Branches of Government </vt:lpstr>
      <vt:lpstr>Types of Government </vt:lpstr>
      <vt:lpstr>Other Types of Government</vt:lpstr>
      <vt:lpstr>English Political Traditions</vt:lpstr>
      <vt:lpstr>The Magna Carta</vt:lpstr>
      <vt:lpstr>The Parliament</vt:lpstr>
      <vt:lpstr>Common Law</vt:lpstr>
      <vt:lpstr>Enlightenment Philosophy</vt:lpstr>
      <vt:lpstr>John Locke</vt:lpstr>
      <vt:lpstr>Montesquieu and Rousseau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Government</dc:title>
  <dc:creator>WCPSS</dc:creator>
  <cp:lastModifiedBy>Guy McConnell</cp:lastModifiedBy>
  <cp:revision>24</cp:revision>
  <dcterms:created xsi:type="dcterms:W3CDTF">2011-09-26T22:13:28Z</dcterms:created>
  <dcterms:modified xsi:type="dcterms:W3CDTF">2017-01-28T19:07:52Z</dcterms:modified>
</cp:coreProperties>
</file>