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3" r:id="rId3"/>
    <p:sldId id="274"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1" r:id="rId18"/>
    <p:sldId id="272"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1" d="100"/>
          <a:sy n="91" d="100"/>
        </p:scale>
        <p:origin x="-656"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interSettings" Target="printerSettings/printerSettings1.bin"/><Relationship Id="rId21" Type="http://schemas.openxmlformats.org/officeDocument/2006/relationships/presProps" Target="presProps.xml"/><Relationship Id="rId22" Type="http://schemas.openxmlformats.org/officeDocument/2006/relationships/viewProps" Target="viewProps.xml"/><Relationship Id="rId23" Type="http://schemas.openxmlformats.org/officeDocument/2006/relationships/theme" Target="theme/theme1.xml"/><Relationship Id="rId2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FE5E9C-C709-41AA-B536-E016D6F1AC73}" type="datetimeFigureOut">
              <a:rPr lang="en-US" smtClean="0"/>
              <a:pPr/>
              <a:t>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5E9C-C709-41AA-B536-E016D6F1AC73}" type="datetimeFigureOut">
              <a:rPr lang="en-US" smtClean="0"/>
              <a:pPr/>
              <a:t>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5E9C-C709-41AA-B536-E016D6F1AC73}" type="datetimeFigureOut">
              <a:rPr lang="en-US" smtClean="0"/>
              <a:pPr/>
              <a:t>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FE5E9C-C709-41AA-B536-E016D6F1AC73}" type="datetimeFigureOut">
              <a:rPr lang="en-US" smtClean="0"/>
              <a:pPr/>
              <a:t>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FE5E9C-C709-41AA-B536-E016D6F1AC73}" type="datetimeFigureOut">
              <a:rPr lang="en-US" smtClean="0"/>
              <a:pPr/>
              <a:t>3/10/15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FE5E9C-C709-41AA-B536-E016D6F1AC73}" type="datetimeFigureOut">
              <a:rPr lang="en-US" smtClean="0"/>
              <a:pPr/>
              <a:t>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FE5E9C-C709-41AA-B536-E016D6F1AC73}" type="datetimeFigureOut">
              <a:rPr lang="en-US" smtClean="0"/>
              <a:pPr/>
              <a:t>3/10/15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FE5E9C-C709-41AA-B536-E016D6F1AC73}" type="datetimeFigureOut">
              <a:rPr lang="en-US" smtClean="0"/>
              <a:pPr/>
              <a:t>3/10/15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FE5E9C-C709-41AA-B536-E016D6F1AC73}" type="datetimeFigureOut">
              <a:rPr lang="en-US" smtClean="0"/>
              <a:pPr/>
              <a:t>3/10/15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E5E9C-C709-41AA-B536-E016D6F1AC73}" type="datetimeFigureOut">
              <a:rPr lang="en-US" smtClean="0"/>
              <a:pPr/>
              <a:t>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FE5E9C-C709-41AA-B536-E016D6F1AC73}" type="datetimeFigureOut">
              <a:rPr lang="en-US" smtClean="0"/>
              <a:pPr/>
              <a:t>3/10/15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67A501-F1CD-4F35-817D-18FC6E09527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4FE5E9C-C709-41AA-B536-E016D6F1AC73}" type="datetimeFigureOut">
              <a:rPr lang="en-US" smtClean="0"/>
              <a:pPr/>
              <a:t>3/10/15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67A501-F1CD-4F35-817D-18FC6E09527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0PKtGnyGuKM" TargetMode="External"/><Relationship Id="rId3" Type="http://schemas.openxmlformats.org/officeDocument/2006/relationships/hyperlink" Target="https://www.youtube.com/watch?v=NZkKsGtrW8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Policing: Roles, Styles, and Functions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Type of Patrol</a:t>
            </a:r>
            <a:endParaRPr lang="en-US" dirty="0"/>
          </a:p>
        </p:txBody>
      </p:sp>
      <p:sp>
        <p:nvSpPr>
          <p:cNvPr id="3" name="Content Placeholder 2"/>
          <p:cNvSpPr>
            <a:spLocks noGrp="1"/>
          </p:cNvSpPr>
          <p:nvPr>
            <p:ph idx="1"/>
          </p:nvPr>
        </p:nvSpPr>
        <p:spPr>
          <a:xfrm>
            <a:off x="304800" y="1066800"/>
            <a:ext cx="8534400" cy="5791200"/>
          </a:xfrm>
        </p:spPr>
        <p:txBody>
          <a:bodyPr>
            <a:normAutofit fontScale="85000" lnSpcReduction="20000"/>
          </a:bodyPr>
          <a:lstStyle/>
          <a:p>
            <a:r>
              <a:rPr lang="en-US" dirty="0" smtClean="0"/>
              <a:t>Preventive Patrol: Police Officers patrol the streets with little direction. Between their responses to radio calls, they are told to be “systematically unsystematic” and observant in an attempt to both prevent and ferret out crime.</a:t>
            </a:r>
          </a:p>
          <a:p>
            <a:r>
              <a:rPr lang="en-US" dirty="0" smtClean="0"/>
              <a:t>Directed Patrol: Officers are given guidance or orders on how to use their patrol time. The guidance is often based on the results of crime analysis that identify problem areas.</a:t>
            </a:r>
          </a:p>
          <a:p>
            <a:r>
              <a:rPr lang="en-US" dirty="0" smtClean="0"/>
              <a:t>Aggressive Patrol: When the entire patrol section is instructed to make numerous traffic stops and field interrogations. Such procedures have been found to reduce crime in targeted areas. At least 2 problems can occur:</a:t>
            </a:r>
          </a:p>
          <a:p>
            <a:pPr lvl="1"/>
            <a:r>
              <a:rPr lang="en-US" dirty="0" smtClean="0"/>
              <a:t>Inconvenience to innocent citizens</a:t>
            </a:r>
          </a:p>
          <a:p>
            <a:pPr lvl="1"/>
            <a:r>
              <a:rPr lang="en-US" dirty="0" smtClean="0"/>
              <a:t>Often difficult to get all officers on board</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Investigations</a:t>
            </a:r>
            <a:endParaRPr lang="en-US" dirty="0"/>
          </a:p>
        </p:txBody>
      </p:sp>
      <p:sp>
        <p:nvSpPr>
          <p:cNvPr id="3" name="Content Placeholder 2"/>
          <p:cNvSpPr>
            <a:spLocks noGrp="1"/>
          </p:cNvSpPr>
          <p:nvPr>
            <p:ph idx="1"/>
          </p:nvPr>
        </p:nvSpPr>
        <p:spPr/>
        <p:txBody>
          <a:bodyPr/>
          <a:lstStyle/>
          <a:p>
            <a:pPr>
              <a:buNone/>
            </a:pPr>
            <a:r>
              <a:rPr lang="en-US" dirty="0" smtClean="0"/>
              <a:t>	Criminal investigations has been defined as a lawful search for people and things to reconstruct the circumstances of an illegal act, apprehend or determine the guilty party, and aid in the state’s prosecution of the offender.</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Investigators</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Investigators work in a variety of capacities in a police agency:</a:t>
            </a:r>
          </a:p>
          <a:p>
            <a:pPr marL="514350" indent="-514350">
              <a:buAutoNum type="arabicPeriod"/>
            </a:pPr>
            <a:r>
              <a:rPr lang="en-US" dirty="0" smtClean="0"/>
              <a:t>Traffic investigators</a:t>
            </a:r>
          </a:p>
          <a:p>
            <a:pPr marL="514350" indent="-514350">
              <a:buAutoNum type="arabicPeriod"/>
            </a:pPr>
            <a:r>
              <a:rPr lang="en-US" dirty="0" smtClean="0"/>
              <a:t>Undercover investigators – narcotics, vice, gangs</a:t>
            </a:r>
          </a:p>
          <a:p>
            <a:pPr marL="514350" indent="-514350">
              <a:buAutoNum type="arabicPeriod"/>
            </a:pPr>
            <a:r>
              <a:rPr lang="en-US" dirty="0" smtClean="0"/>
              <a:t>Internal Affairs investigators – crimes by police</a:t>
            </a:r>
          </a:p>
          <a:p>
            <a:pPr marL="514350" indent="-514350">
              <a:buAutoNum type="arabicPeriod"/>
            </a:pPr>
            <a:r>
              <a:rPr lang="en-US" dirty="0" smtClean="0"/>
              <a:t>Uniformed Patrol investigators – investigating crimes they have been dispatched too</a:t>
            </a:r>
          </a:p>
          <a:p>
            <a:pPr marL="514350" indent="-514350">
              <a:buAutoNum type="arabicPeriod"/>
            </a:pPr>
            <a:r>
              <a:rPr lang="en-US" dirty="0" smtClean="0"/>
              <a:t>Detectives – conduct investigations on reports made by patrol officers</a:t>
            </a:r>
          </a:p>
          <a:p>
            <a:pPr marL="514350" indent="-514350">
              <a:buAutoNum type="arabicPeriod"/>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Parts of the Criminal Investigation</a:t>
            </a:r>
            <a:endParaRPr lang="en-US" dirty="0"/>
          </a:p>
        </p:txBody>
      </p:sp>
      <p:sp>
        <p:nvSpPr>
          <p:cNvPr id="3" name="Content Placeholder 2"/>
          <p:cNvSpPr>
            <a:spLocks noGrp="1"/>
          </p:cNvSpPr>
          <p:nvPr>
            <p:ph idx="1"/>
          </p:nvPr>
        </p:nvSpPr>
        <p:spPr/>
        <p:txBody>
          <a:bodyPr/>
          <a:lstStyle/>
          <a:p>
            <a:pPr marL="514350" indent="-514350">
              <a:buAutoNum type="arabicPeriod"/>
            </a:pPr>
            <a:r>
              <a:rPr lang="en-US" dirty="0" smtClean="0"/>
              <a:t>Preliminary (Initial) Investigation: conducted by patrol officers [unless they discover a suspect during the preliminary investigation then chances are low of them solving the crime]</a:t>
            </a:r>
          </a:p>
          <a:p>
            <a:pPr marL="514350" indent="-514350">
              <a:buAutoNum type="arabicPeriod"/>
            </a:pPr>
            <a:r>
              <a:rPr lang="en-US" dirty="0" smtClean="0"/>
              <a:t>Continuing (Follow-Up) Investigation:  conducted by plain clothes detectives</a:t>
            </a:r>
          </a:p>
          <a:p>
            <a:pPr marL="514350" indent="-514350">
              <a:buAutoNum type="arabicPeriod"/>
            </a:pPr>
            <a:endParaRPr lang="en-US" dirty="0" smtClean="0"/>
          </a:p>
          <a:p>
            <a:pPr marL="514350" indent="-514350">
              <a:buNone/>
            </a:pP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Functions of Criminal Investigations</a:t>
            </a:r>
            <a:endParaRPr lang="en-US" dirty="0"/>
          </a:p>
        </p:txBody>
      </p:sp>
      <p:sp>
        <p:nvSpPr>
          <p:cNvPr id="3" name="Content Placeholder 2"/>
          <p:cNvSpPr>
            <a:spLocks noGrp="1"/>
          </p:cNvSpPr>
          <p:nvPr>
            <p:ph idx="1"/>
          </p:nvPr>
        </p:nvSpPr>
        <p:spPr>
          <a:xfrm>
            <a:off x="457200" y="1295400"/>
            <a:ext cx="8229600" cy="5181600"/>
          </a:xfrm>
        </p:spPr>
        <p:txBody>
          <a:bodyPr>
            <a:normAutofit fontScale="92500" lnSpcReduction="20000"/>
          </a:bodyPr>
          <a:lstStyle/>
          <a:p>
            <a:pPr>
              <a:buNone/>
            </a:pPr>
            <a:r>
              <a:rPr lang="en-US" dirty="0" smtClean="0"/>
              <a:t>In any type of investigation, all investigators share responsibility for a number of critical functions:</a:t>
            </a:r>
          </a:p>
          <a:p>
            <a:pPr marL="514350" indent="-514350">
              <a:buAutoNum type="arabicPeriod"/>
            </a:pPr>
            <a:r>
              <a:rPr lang="en-US" dirty="0" smtClean="0"/>
              <a:t>Locate witnesses and suspects</a:t>
            </a:r>
          </a:p>
          <a:p>
            <a:pPr marL="514350" indent="-514350">
              <a:buAutoNum type="arabicPeriod"/>
            </a:pPr>
            <a:r>
              <a:rPr lang="en-US" dirty="0" smtClean="0"/>
              <a:t>Arrest criminals</a:t>
            </a:r>
          </a:p>
          <a:p>
            <a:pPr marL="514350" indent="-514350">
              <a:buAutoNum type="arabicPeriod"/>
            </a:pPr>
            <a:r>
              <a:rPr lang="en-US" dirty="0" smtClean="0"/>
              <a:t>Collect, preserve, and analyze evidence</a:t>
            </a:r>
          </a:p>
          <a:p>
            <a:pPr marL="514350" indent="-514350">
              <a:buAutoNum type="arabicPeriod"/>
            </a:pPr>
            <a:r>
              <a:rPr lang="en-US" dirty="0" smtClean="0"/>
              <a:t>Interview witnesses</a:t>
            </a:r>
          </a:p>
          <a:p>
            <a:pPr marL="514350" indent="-514350">
              <a:buAutoNum type="arabicPeriod"/>
            </a:pPr>
            <a:r>
              <a:rPr lang="en-US" dirty="0" smtClean="0"/>
              <a:t>Interrogate suspects</a:t>
            </a:r>
          </a:p>
          <a:p>
            <a:pPr marL="514350" indent="-514350">
              <a:buAutoNum type="arabicPeriod"/>
            </a:pPr>
            <a:r>
              <a:rPr lang="en-US" dirty="0" smtClean="0"/>
              <a:t>Write reports</a:t>
            </a:r>
          </a:p>
          <a:p>
            <a:pPr marL="514350" indent="-514350">
              <a:buAutoNum type="arabicPeriod"/>
            </a:pPr>
            <a:r>
              <a:rPr lang="en-US" dirty="0" smtClean="0"/>
              <a:t>Recover Stolen Property</a:t>
            </a:r>
          </a:p>
          <a:p>
            <a:pPr marL="514350" indent="-514350">
              <a:buAutoNum type="arabicPeriod"/>
            </a:pPr>
            <a:r>
              <a:rPr lang="en-US" dirty="0" smtClean="0"/>
              <a:t>Seize Contraband</a:t>
            </a:r>
          </a:p>
          <a:p>
            <a:pPr marL="514350" indent="-514350">
              <a:buAutoNum type="arabicPeriod"/>
            </a:pPr>
            <a:r>
              <a:rPr lang="en-US" dirty="0" smtClean="0"/>
              <a:t>Prepare Cases and testify in court</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Advantages of being a detective</a:t>
            </a:r>
            <a:endParaRPr lang="en-US" dirty="0"/>
          </a:p>
        </p:txBody>
      </p:sp>
      <p:sp>
        <p:nvSpPr>
          <p:cNvPr id="3" name="Content Placeholder 2"/>
          <p:cNvSpPr>
            <a:spLocks noGrp="1"/>
          </p:cNvSpPr>
          <p:nvPr>
            <p:ph idx="1"/>
          </p:nvPr>
        </p:nvSpPr>
        <p:spPr>
          <a:xfrm>
            <a:off x="228600" y="1066800"/>
            <a:ext cx="8610600" cy="5562600"/>
          </a:xfrm>
        </p:spPr>
        <p:txBody>
          <a:bodyPr>
            <a:normAutofit fontScale="92500" lnSpcReduction="20000"/>
          </a:bodyPr>
          <a:lstStyle/>
          <a:p>
            <a:pPr marL="514350" indent="-514350">
              <a:buAutoNum type="arabicPeriod"/>
            </a:pPr>
            <a:r>
              <a:rPr lang="en-US" dirty="0" smtClean="0"/>
              <a:t>They do not have to wear uniforms.</a:t>
            </a:r>
          </a:p>
          <a:p>
            <a:pPr marL="514350" indent="-514350">
              <a:buAutoNum type="arabicPeriod"/>
            </a:pPr>
            <a:r>
              <a:rPr lang="en-US" dirty="0" smtClean="0"/>
              <a:t>They have anonymity during working hours if they choose it.</a:t>
            </a:r>
          </a:p>
          <a:p>
            <a:pPr marL="514350" indent="-514350">
              <a:buAutoNum type="arabicPeriod"/>
            </a:pPr>
            <a:r>
              <a:rPr lang="en-US" dirty="0" smtClean="0"/>
              <a:t>They have steady work hours, often daytimes with weekends off.</a:t>
            </a:r>
          </a:p>
          <a:p>
            <a:pPr marL="514350" indent="-514350">
              <a:buAutoNum type="arabicPeriod"/>
            </a:pPr>
            <a:r>
              <a:rPr lang="en-US" dirty="0" smtClean="0"/>
              <a:t>They have offices and desk.</a:t>
            </a:r>
          </a:p>
          <a:p>
            <a:pPr marL="514350" indent="-514350">
              <a:buAutoNum type="arabicPeriod"/>
            </a:pPr>
            <a:r>
              <a:rPr lang="en-US" dirty="0" smtClean="0"/>
              <a:t>They enjoy the prestige associated with the position.</a:t>
            </a:r>
          </a:p>
          <a:p>
            <a:pPr marL="514350" indent="-514350">
              <a:buAutoNum type="arabicPeriod"/>
            </a:pPr>
            <a:r>
              <a:rPr lang="en-US" dirty="0" smtClean="0"/>
              <a:t>In many agencies, detectives receive a higher rank and pay.</a:t>
            </a:r>
          </a:p>
          <a:p>
            <a:pPr marL="514350" indent="-514350">
              <a:buAutoNum type="arabicPeriod"/>
            </a:pPr>
            <a:r>
              <a:rPr lang="en-US" dirty="0" smtClean="0"/>
              <a:t>Perhaps the most important, they enjoy more freedom from the police radio, geographical boundaries, and close supervision.</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r>
              <a:rPr lang="en-US" dirty="0" smtClean="0"/>
              <a:t>Recent Developments</a:t>
            </a:r>
            <a:endParaRPr lang="en-US" dirty="0"/>
          </a:p>
        </p:txBody>
      </p:sp>
      <p:sp>
        <p:nvSpPr>
          <p:cNvPr id="3" name="Content Placeholder 2"/>
          <p:cNvSpPr>
            <a:spLocks noGrp="1"/>
          </p:cNvSpPr>
          <p:nvPr>
            <p:ph idx="1"/>
          </p:nvPr>
        </p:nvSpPr>
        <p:spPr>
          <a:xfrm>
            <a:off x="228600" y="914400"/>
            <a:ext cx="8686800" cy="5715000"/>
          </a:xfrm>
        </p:spPr>
        <p:txBody>
          <a:bodyPr>
            <a:normAutofit fontScale="92500" lnSpcReduction="20000"/>
          </a:bodyPr>
          <a:lstStyle/>
          <a:p>
            <a:r>
              <a:rPr lang="en-US" dirty="0" smtClean="0"/>
              <a:t>DNA Profiling – A unique genetic profile can be derived from blood, hair, semen, or other bodily substances found at the scene of a crime or on a victim.</a:t>
            </a:r>
          </a:p>
          <a:p>
            <a:pPr lvl="1"/>
            <a:r>
              <a:rPr lang="en-US" dirty="0" smtClean="0"/>
              <a:t>Links or eliminates identified suspects to a crime</a:t>
            </a:r>
          </a:p>
          <a:p>
            <a:pPr lvl="1"/>
            <a:r>
              <a:rPr lang="en-US" dirty="0" smtClean="0"/>
              <a:t>Identify “cold hits” </a:t>
            </a:r>
          </a:p>
          <a:p>
            <a:pPr lvl="1"/>
            <a:r>
              <a:rPr lang="en-US" dirty="0" smtClean="0"/>
              <a:t>Clear a convicted offender</a:t>
            </a:r>
          </a:p>
          <a:p>
            <a:pPr lvl="1">
              <a:buNone/>
            </a:pPr>
            <a:r>
              <a:rPr lang="en-US" dirty="0" smtClean="0"/>
              <a:t>(most complete database is CODIS managed by the FBI)</a:t>
            </a:r>
          </a:p>
          <a:p>
            <a:r>
              <a:rPr lang="en-US" dirty="0" smtClean="0"/>
              <a:t>Automated Fingerprint Identification – allows investigators to sort through thousands of sets of fingerprints to match with those suspected of a crime</a:t>
            </a:r>
          </a:p>
          <a:p>
            <a:pPr>
              <a:buNone/>
            </a:pPr>
            <a:r>
              <a:rPr lang="en-US" dirty="0" smtClean="0"/>
              <a:t>	(world’s largest is the FBI’s with 47 million prints </a:t>
            </a:r>
            <a:r>
              <a:rPr lang="en-US" smtClean="0"/>
              <a:t>on file)</a:t>
            </a:r>
            <a:endParaRPr lang="en-US" dirty="0" smtClean="0"/>
          </a:p>
          <a:p>
            <a:pPr>
              <a:buNone/>
            </a:pPr>
            <a:endParaRPr lang="en-US" dirty="0" smtClean="0"/>
          </a:p>
          <a:p>
            <a:endParaRPr lang="en-US"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Drug Enforcement</a:t>
            </a:r>
            <a:endParaRPr lang="en-US" dirty="0"/>
          </a:p>
        </p:txBody>
      </p:sp>
      <p:sp>
        <p:nvSpPr>
          <p:cNvPr id="3" name="Content Placeholder 2"/>
          <p:cNvSpPr>
            <a:spLocks noGrp="1"/>
          </p:cNvSpPr>
          <p:nvPr>
            <p:ph idx="1"/>
          </p:nvPr>
        </p:nvSpPr>
        <p:spPr/>
        <p:txBody>
          <a:bodyPr>
            <a:normAutofit fontScale="62500" lnSpcReduction="20000"/>
          </a:bodyPr>
          <a:lstStyle/>
          <a:p>
            <a:pPr>
              <a:buNone/>
            </a:pPr>
            <a:r>
              <a:rPr lang="en-US" dirty="0" smtClean="0"/>
              <a:t>	An increasingly important responsibility of police departments across the nation at ALL levels.</a:t>
            </a:r>
          </a:p>
          <a:p>
            <a:pPr>
              <a:buNone/>
            </a:pPr>
            <a:r>
              <a:rPr lang="en-US" dirty="0" smtClean="0"/>
              <a:t> </a:t>
            </a:r>
          </a:p>
          <a:p>
            <a:pPr>
              <a:buNone/>
            </a:pPr>
            <a:r>
              <a:rPr lang="en-US" dirty="0" smtClean="0"/>
              <a:t>Types of Investigations:</a:t>
            </a:r>
          </a:p>
          <a:p>
            <a:pPr lvl="0"/>
            <a:r>
              <a:rPr lang="en-US" dirty="0" smtClean="0"/>
              <a:t>Street-Level Enforcement</a:t>
            </a:r>
          </a:p>
          <a:p>
            <a:pPr lvl="0"/>
            <a:r>
              <a:rPr lang="en-US" dirty="0" smtClean="0"/>
              <a:t>Mid-Level Investigations</a:t>
            </a:r>
          </a:p>
          <a:p>
            <a:pPr lvl="0"/>
            <a:r>
              <a:rPr lang="en-US" dirty="0" smtClean="0"/>
              <a:t>Major Investigations</a:t>
            </a:r>
          </a:p>
          <a:p>
            <a:pPr>
              <a:buNone/>
            </a:pPr>
            <a:r>
              <a:rPr lang="en-US" dirty="0" smtClean="0"/>
              <a:t> </a:t>
            </a:r>
          </a:p>
          <a:p>
            <a:pPr>
              <a:buNone/>
            </a:pPr>
            <a:r>
              <a:rPr lang="en-US" dirty="0" smtClean="0"/>
              <a:t>Tactics Used:</a:t>
            </a:r>
          </a:p>
          <a:p>
            <a:pPr lvl="0"/>
            <a:r>
              <a:rPr lang="en-US" dirty="0" smtClean="0"/>
              <a:t>Crop Eradication</a:t>
            </a:r>
          </a:p>
          <a:p>
            <a:pPr lvl="0"/>
            <a:r>
              <a:rPr lang="en-US" dirty="0" smtClean="0"/>
              <a:t>Smuggling Interdiction</a:t>
            </a:r>
          </a:p>
          <a:p>
            <a:pPr lvl="0"/>
            <a:r>
              <a:rPr lang="en-US" dirty="0" smtClean="0"/>
              <a:t>Community Policing</a:t>
            </a:r>
          </a:p>
          <a:p>
            <a:pPr lvl="0"/>
            <a:r>
              <a:rPr lang="en-US" dirty="0" smtClean="0"/>
              <a:t>Drug Demand Reduction</a:t>
            </a:r>
          </a:p>
          <a:p>
            <a:pPr lvl="0"/>
            <a:r>
              <a:rPr lang="en-US" dirty="0" smtClean="0"/>
              <a:t>Asset Forfeiture</a:t>
            </a:r>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 of War on Drugs</a:t>
            </a:r>
            <a:endParaRPr lang="en-US" dirty="0"/>
          </a:p>
        </p:txBody>
      </p:sp>
      <p:sp>
        <p:nvSpPr>
          <p:cNvPr id="3" name="Content Placeholder 2"/>
          <p:cNvSpPr>
            <a:spLocks noGrp="1"/>
          </p:cNvSpPr>
          <p:nvPr>
            <p:ph idx="1"/>
          </p:nvPr>
        </p:nvSpPr>
        <p:spPr>
          <a:xfrm>
            <a:off x="457200" y="1600201"/>
            <a:ext cx="8229600" cy="3505200"/>
          </a:xfrm>
        </p:spPr>
        <p:txBody>
          <a:bodyPr/>
          <a:lstStyle/>
          <a:p>
            <a:pPr lvl="0"/>
            <a:r>
              <a:rPr lang="en-US" dirty="0" smtClean="0"/>
              <a:t>Government has exaggerated the dangers.</a:t>
            </a:r>
          </a:p>
          <a:p>
            <a:pPr lvl="0"/>
            <a:r>
              <a:rPr lang="en-US" dirty="0" smtClean="0"/>
              <a:t>Drug war is racist.</a:t>
            </a:r>
          </a:p>
          <a:p>
            <a:pPr lvl="0"/>
            <a:r>
              <a:rPr lang="en-US" dirty="0" smtClean="0"/>
              <a:t>Money involved has corrupted many law enforcement personnel.</a:t>
            </a:r>
          </a:p>
          <a:p>
            <a:pPr lvl="0"/>
            <a:r>
              <a:rPr lang="en-US" dirty="0" smtClean="0"/>
              <a:t>Diverts resources from more important projects.</a:t>
            </a:r>
          </a:p>
          <a:p>
            <a:pPr>
              <a:buNone/>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smtClean="0"/>
              <a:t>What Makes a Good/Bad Cop?</a:t>
            </a:r>
            <a:endParaRPr lang="en-US" u="sng" dirty="0"/>
          </a:p>
        </p:txBody>
      </p:sp>
      <p:sp>
        <p:nvSpPr>
          <p:cNvPr id="4" name="TextBox 3"/>
          <p:cNvSpPr txBox="1"/>
          <p:nvPr/>
        </p:nvSpPr>
        <p:spPr>
          <a:xfrm>
            <a:off x="1295400" y="1295400"/>
            <a:ext cx="990600" cy="523220"/>
          </a:xfrm>
          <a:prstGeom prst="rect">
            <a:avLst/>
          </a:prstGeom>
          <a:noFill/>
        </p:spPr>
        <p:txBody>
          <a:bodyPr wrap="square" rtlCol="0">
            <a:spAutoFit/>
          </a:bodyPr>
          <a:lstStyle/>
          <a:p>
            <a:r>
              <a:rPr lang="en-US" sz="2800" u="sng" dirty="0" smtClean="0"/>
              <a:t>Good</a:t>
            </a:r>
            <a:endParaRPr lang="en-US" sz="2800" u="sng" dirty="0"/>
          </a:p>
        </p:txBody>
      </p:sp>
      <p:sp>
        <p:nvSpPr>
          <p:cNvPr id="5" name="TextBox 4"/>
          <p:cNvSpPr txBox="1"/>
          <p:nvPr/>
        </p:nvSpPr>
        <p:spPr>
          <a:xfrm>
            <a:off x="6553200" y="1295400"/>
            <a:ext cx="740632" cy="523220"/>
          </a:xfrm>
          <a:prstGeom prst="rect">
            <a:avLst/>
          </a:prstGeom>
          <a:noFill/>
        </p:spPr>
        <p:txBody>
          <a:bodyPr wrap="none" rtlCol="0">
            <a:spAutoFit/>
          </a:bodyPr>
          <a:lstStyle/>
          <a:p>
            <a:r>
              <a:rPr lang="en-US" sz="2800" u="sng" dirty="0" smtClean="0"/>
              <a:t>Bad</a:t>
            </a:r>
            <a:endParaRPr lang="en-US" sz="2800" u="sng" dirty="0"/>
          </a:p>
        </p:txBody>
      </p:sp>
    </p:spTree>
    <p:extLst>
      <p:ext uri="{BB962C8B-B14F-4D97-AF65-F5344CB8AC3E}">
        <p14:creationId xmlns:p14="http://schemas.microsoft.com/office/powerpoint/2010/main" val="37042479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Have Your Interactions Been Like This?</a:t>
            </a:r>
            <a:endParaRPr lang="en-US" dirty="0"/>
          </a:p>
        </p:txBody>
      </p:sp>
      <p:sp>
        <p:nvSpPr>
          <p:cNvPr id="3" name="Content Placeholder 2"/>
          <p:cNvSpPr>
            <a:spLocks noGrp="1"/>
          </p:cNvSpPr>
          <p:nvPr>
            <p:ph idx="1"/>
          </p:nvPr>
        </p:nvSpPr>
        <p:spPr/>
        <p:txBody>
          <a:bodyPr/>
          <a:lstStyle/>
          <a:p>
            <a:r>
              <a:rPr lang="pl-PL" dirty="0">
                <a:hlinkClick r:id="rId2"/>
              </a:rPr>
              <a:t>https://www.youtube.com/watch?v=</a:t>
            </a:r>
            <a:r>
              <a:rPr lang="pl-PL" dirty="0" smtClean="0">
                <a:hlinkClick r:id="rId2"/>
              </a:rPr>
              <a:t>0PKtGnyGuKM</a:t>
            </a:r>
            <a:r>
              <a:rPr lang="pl-PL" dirty="0" smtClean="0"/>
              <a:t> (2:44-4:12)</a:t>
            </a:r>
          </a:p>
          <a:p>
            <a:endParaRPr lang="pl-PL" dirty="0" smtClean="0"/>
          </a:p>
          <a:p>
            <a:r>
              <a:rPr lang="pl-PL" dirty="0">
                <a:hlinkClick r:id="rId3"/>
              </a:rPr>
              <a:t>https://www.youtube.com/watch?v=</a:t>
            </a:r>
            <a:r>
              <a:rPr lang="pl-PL" dirty="0" smtClean="0">
                <a:hlinkClick r:id="rId3"/>
              </a:rPr>
              <a:t>NZkKsGtrW88</a:t>
            </a:r>
            <a:endParaRPr lang="pl-PL" dirty="0" smtClean="0"/>
          </a:p>
          <a:p>
            <a:pPr marL="0" indent="0">
              <a:buNone/>
            </a:pPr>
            <a:endParaRPr lang="en-US" dirty="0"/>
          </a:p>
        </p:txBody>
      </p:sp>
    </p:spTree>
    <p:extLst>
      <p:ext uri="{BB962C8B-B14F-4D97-AF65-F5344CB8AC3E}">
        <p14:creationId xmlns:p14="http://schemas.microsoft.com/office/powerpoint/2010/main" val="377147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Roles of the Police</a:t>
            </a:r>
            <a:endParaRPr lang="en-US" dirty="0"/>
          </a:p>
        </p:txBody>
      </p:sp>
      <p:sp>
        <p:nvSpPr>
          <p:cNvPr id="3" name="Content Placeholder 2"/>
          <p:cNvSpPr>
            <a:spLocks noGrp="1"/>
          </p:cNvSpPr>
          <p:nvPr>
            <p:ph idx="1"/>
          </p:nvPr>
        </p:nvSpPr>
        <p:spPr>
          <a:xfrm>
            <a:off x="457200" y="1295400"/>
            <a:ext cx="8229600" cy="5334000"/>
          </a:xfrm>
        </p:spPr>
        <p:txBody>
          <a:bodyPr>
            <a:normAutofit fontScale="85000" lnSpcReduction="10000"/>
          </a:bodyPr>
          <a:lstStyle/>
          <a:p>
            <a:pPr>
              <a:buNone/>
            </a:pPr>
            <a:r>
              <a:rPr lang="en-US" dirty="0" smtClean="0"/>
              <a:t>Our expectation of police behavior depend on where we live and when we consider the question. What we expect from the police depends on how we view their role in society.</a:t>
            </a:r>
          </a:p>
          <a:p>
            <a:pPr>
              <a:buNone/>
            </a:pPr>
            <a:endParaRPr lang="en-US" dirty="0"/>
          </a:p>
          <a:p>
            <a:pPr>
              <a:buNone/>
            </a:pPr>
            <a:r>
              <a:rPr lang="en-US" dirty="0" smtClean="0"/>
              <a:t> When the public’s expectations differ from the official police role, the public may become disenchanted and sometimes hostile toward law enforcement officers.</a:t>
            </a:r>
          </a:p>
          <a:p>
            <a:pPr>
              <a:buNone/>
            </a:pPr>
            <a:endParaRPr lang="en-US" dirty="0"/>
          </a:p>
          <a:p>
            <a:pPr>
              <a:buNone/>
            </a:pPr>
            <a:r>
              <a:rPr lang="en-US" dirty="0" smtClean="0"/>
              <a:t>A common source of role conflict for the police is the expectation that they should be social or helping agents at the same time they are expected to be control agents by arresting law violators.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lstStyle/>
          <a:p>
            <a:r>
              <a:rPr lang="en-US" dirty="0" smtClean="0"/>
              <a:t>Characteristics of Police Work</a:t>
            </a:r>
            <a:endParaRPr lang="en-US" dirty="0"/>
          </a:p>
        </p:txBody>
      </p:sp>
      <p:sp>
        <p:nvSpPr>
          <p:cNvPr id="3" name="Content Placeholder 2"/>
          <p:cNvSpPr>
            <a:spLocks noGrp="1"/>
          </p:cNvSpPr>
          <p:nvPr>
            <p:ph idx="1"/>
          </p:nvPr>
        </p:nvSpPr>
        <p:spPr>
          <a:xfrm>
            <a:off x="228600" y="1066800"/>
            <a:ext cx="8686800" cy="5562600"/>
          </a:xfrm>
        </p:spPr>
        <p:txBody>
          <a:bodyPr>
            <a:normAutofit fontScale="85000" lnSpcReduction="20000"/>
          </a:bodyPr>
          <a:lstStyle/>
          <a:p>
            <a:pPr>
              <a:buNone/>
            </a:pPr>
            <a:r>
              <a:rPr lang="en-US" dirty="0" smtClean="0"/>
              <a:t>Police work requires a combination of special characteristics:</a:t>
            </a:r>
          </a:p>
          <a:p>
            <a:r>
              <a:rPr lang="en-US" dirty="0" smtClean="0"/>
              <a:t>Quick Decision Making: must make on-the-spot decisions</a:t>
            </a:r>
          </a:p>
          <a:p>
            <a:r>
              <a:rPr lang="en-US" dirty="0" smtClean="0"/>
              <a:t>The Independent Nature of Police Work: The position of peace officer in all states is a position of honor and trust. They virtually work unsupervised until the end of their tour of duty. The independence nature of police work increases the chances of corruption.</a:t>
            </a:r>
          </a:p>
          <a:p>
            <a:r>
              <a:rPr lang="en-US" dirty="0" smtClean="0"/>
              <a:t>“Dirty Work”: Police work is sometimes distasteful. Oftentimes, the police must deal with people at their worst.</a:t>
            </a:r>
          </a:p>
          <a:p>
            <a:r>
              <a:rPr lang="en-US" dirty="0" smtClean="0"/>
              <a:t>Danger: Police officers in the United States spend a substantial amount of their time trying to resolve conflicts, frequently in hostile environments. From 1972 through 2003, 4,644 law enforcement officers were killed in the line of duty.</a:t>
            </a:r>
          </a:p>
          <a:p>
            <a:endParaRPr lang="en-US" dirty="0" smtClean="0"/>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Operational Styles</a:t>
            </a:r>
            <a:endParaRPr lang="en-US" dirty="0"/>
          </a:p>
        </p:txBody>
      </p:sp>
      <p:sp>
        <p:nvSpPr>
          <p:cNvPr id="3" name="Content Placeholder 2"/>
          <p:cNvSpPr>
            <a:spLocks noGrp="1"/>
          </p:cNvSpPr>
          <p:nvPr>
            <p:ph idx="1"/>
          </p:nvPr>
        </p:nvSpPr>
        <p:spPr/>
        <p:txBody>
          <a:bodyPr/>
          <a:lstStyle/>
          <a:p>
            <a:pPr>
              <a:buNone/>
            </a:pPr>
            <a:r>
              <a:rPr lang="en-US" dirty="0" smtClean="0"/>
              <a:t>	After police officers are trained and begin to gain experience and wisdom from their encounters with veteran police officers and citizens on the street, it is believed that they develop operational styles that characterize their overall approach to the police job.</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Q. Wilson</a:t>
            </a:r>
            <a:endParaRPr lang="en-US" dirty="0"/>
          </a:p>
        </p:txBody>
      </p:sp>
      <p:sp>
        <p:nvSpPr>
          <p:cNvPr id="3" name="Content Placeholder 2"/>
          <p:cNvSpPr>
            <a:spLocks noGrp="1"/>
          </p:cNvSpPr>
          <p:nvPr>
            <p:ph idx="1"/>
          </p:nvPr>
        </p:nvSpPr>
        <p:spPr/>
        <p:txBody>
          <a:bodyPr>
            <a:normAutofit fontScale="85000" lnSpcReduction="20000"/>
          </a:bodyPr>
          <a:lstStyle/>
          <a:p>
            <a:pPr>
              <a:buNone/>
            </a:pPr>
            <a:r>
              <a:rPr lang="en-US" dirty="0" smtClean="0"/>
              <a:t>Legalistic Style: The emphasis is on violations of law and the use of threats or actual arrest to solve disputes in the community.</a:t>
            </a:r>
          </a:p>
          <a:p>
            <a:pPr>
              <a:buNone/>
            </a:pPr>
            <a:r>
              <a:rPr lang="en-US" dirty="0" smtClean="0"/>
              <a:t>Watchman Style: The emphasis is on informal means of resolving disputes and problems in a community. Keeping the peace is the concern, and arrest is used only as a last resort to resolve any kind of disturbance of the peace.</a:t>
            </a:r>
          </a:p>
          <a:p>
            <a:pPr>
              <a:buNone/>
            </a:pPr>
            <a:r>
              <a:rPr lang="en-US" dirty="0" smtClean="0"/>
              <a:t>Service Style: The emphasis is on helping in the community, as opposed to enforcing the law. Referrals and diversion to community treatment agencies are more common than arrest and formal court action.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2438400"/>
            <a:ext cx="8229600" cy="1143000"/>
          </a:xfrm>
        </p:spPr>
        <p:txBody>
          <a:bodyPr/>
          <a:lstStyle/>
          <a:p>
            <a:r>
              <a:rPr lang="en-US" dirty="0" smtClean="0"/>
              <a:t>Police Functions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229600" cy="944562"/>
          </a:xfrm>
        </p:spPr>
        <p:txBody>
          <a:bodyPr>
            <a:normAutofit/>
          </a:bodyPr>
          <a:lstStyle/>
          <a:p>
            <a:r>
              <a:rPr lang="en-US" dirty="0" smtClean="0"/>
              <a:t>Patrol</a:t>
            </a:r>
            <a:endParaRPr lang="en-US" dirty="0"/>
          </a:p>
        </p:txBody>
      </p:sp>
      <p:sp>
        <p:nvSpPr>
          <p:cNvPr id="4" name="Content Placeholder 3"/>
          <p:cNvSpPr>
            <a:spLocks noGrp="1"/>
          </p:cNvSpPr>
          <p:nvPr>
            <p:ph idx="1"/>
          </p:nvPr>
        </p:nvSpPr>
        <p:spPr>
          <a:xfrm>
            <a:off x="228600" y="1371600"/>
            <a:ext cx="8686800" cy="5334000"/>
          </a:xfrm>
        </p:spPr>
        <p:txBody>
          <a:bodyPr/>
          <a:lstStyle/>
          <a:p>
            <a:pPr>
              <a:buNone/>
            </a:pPr>
            <a:r>
              <a:rPr lang="en-US" dirty="0" smtClean="0"/>
              <a:t>	Police administrators have long referred to patrol as the backbone of the department. It is unquestionably  the most time-consuming and resource intensive task of any police agency. More than half of the sworn personnel in any police department are assigned to patrol.</a:t>
            </a:r>
            <a:endParaRPr lang="en-US" dirty="0"/>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TotalTime>
  <Words>889</Words>
  <Application>Microsoft Macintosh PowerPoint</Application>
  <PresentationFormat>On-screen Show (4:3)</PresentationFormat>
  <Paragraphs>93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Policing: Roles, Styles, and Functions</vt:lpstr>
      <vt:lpstr>What Makes a Good/Bad Cop?</vt:lpstr>
      <vt:lpstr>Have Your Interactions Been Like This?</vt:lpstr>
      <vt:lpstr>Roles of the Police</vt:lpstr>
      <vt:lpstr>Characteristics of Police Work</vt:lpstr>
      <vt:lpstr>Operational Styles</vt:lpstr>
      <vt:lpstr>James Q. Wilson</vt:lpstr>
      <vt:lpstr>Police Functions</vt:lpstr>
      <vt:lpstr>Patrol</vt:lpstr>
      <vt:lpstr>Type of Patrol</vt:lpstr>
      <vt:lpstr>Investigations</vt:lpstr>
      <vt:lpstr>Types of Investigators</vt:lpstr>
      <vt:lpstr>Parts of the Criminal Investigation</vt:lpstr>
      <vt:lpstr>Functions of Criminal Investigations</vt:lpstr>
      <vt:lpstr>Advantages of being a detective</vt:lpstr>
      <vt:lpstr>Recent Developments</vt:lpstr>
      <vt:lpstr>Drug Enforcement</vt:lpstr>
      <vt:lpstr>Criticism of War on Drugs</vt:lpstr>
    </vt:vector>
  </TitlesOfParts>
  <Company>Wake County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Policing: Roles, Styles, and Functions</dc:title>
  <dc:creator>tyoung</dc:creator>
  <cp:lastModifiedBy>Guy McConnell</cp:lastModifiedBy>
  <cp:revision>13</cp:revision>
  <dcterms:created xsi:type="dcterms:W3CDTF">2011-10-17T11:01:44Z</dcterms:created>
  <dcterms:modified xsi:type="dcterms:W3CDTF">2015-03-10T16:21:14Z</dcterms:modified>
</cp:coreProperties>
</file>