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70"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50" d="100"/>
          <a:sy n="50" d="100"/>
        </p:scale>
        <p:origin x="-120" y="-42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8B4C29-EF1D-45AC-9087-E9053D0EB84A}" type="datetimeFigureOut">
              <a:rPr lang="en-US" smtClean="0"/>
              <a:t>2/26/19</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5CE474E-7BD2-4698-BD34-AD3A55E1F656}" type="slidenum">
              <a:rPr lang="en-US" smtClean="0"/>
              <a:t>‹#›</a:t>
            </a:fld>
            <a:endParaRPr lang="en-US"/>
          </a:p>
        </p:txBody>
      </p:sp>
    </p:spTree>
    <p:extLst>
      <p:ext uri="{BB962C8B-B14F-4D97-AF65-F5344CB8AC3E}">
        <p14:creationId xmlns:p14="http://schemas.microsoft.com/office/powerpoint/2010/main" val="3155182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8B4C29-EF1D-45AC-9087-E9053D0EB84A}" type="datetimeFigureOut">
              <a:rPr lang="en-US" smtClean="0"/>
              <a:t>2/26/19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5CE474E-7BD2-4698-BD34-AD3A55E1F656}" type="slidenum">
              <a:rPr lang="en-US" smtClean="0"/>
              <a:t>‹#›</a:t>
            </a:fld>
            <a:endParaRPr lang="en-US"/>
          </a:p>
        </p:txBody>
      </p:sp>
    </p:spTree>
    <p:extLst>
      <p:ext uri="{BB962C8B-B14F-4D97-AF65-F5344CB8AC3E}">
        <p14:creationId xmlns:p14="http://schemas.microsoft.com/office/powerpoint/2010/main" val="3391364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8B4C29-EF1D-45AC-9087-E9053D0EB84A}" type="datetimeFigureOut">
              <a:rPr lang="en-US" smtClean="0"/>
              <a:t>2/26/19</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5CE474E-7BD2-4698-BD34-AD3A55E1F656}"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261532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E8B4C29-EF1D-45AC-9087-E9053D0EB84A}" type="datetimeFigureOut">
              <a:rPr lang="en-US" smtClean="0"/>
              <a:t>2/26/19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5CE474E-7BD2-4698-BD34-AD3A55E1F656}" type="slidenum">
              <a:rPr lang="en-US" smtClean="0"/>
              <a:t>‹#›</a:t>
            </a:fld>
            <a:endParaRPr lang="en-US"/>
          </a:p>
        </p:txBody>
      </p:sp>
    </p:spTree>
    <p:extLst>
      <p:ext uri="{BB962C8B-B14F-4D97-AF65-F5344CB8AC3E}">
        <p14:creationId xmlns:p14="http://schemas.microsoft.com/office/powerpoint/2010/main" val="21586591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E8B4C29-EF1D-45AC-9087-E9053D0EB84A}" type="datetimeFigureOut">
              <a:rPr lang="en-US" smtClean="0"/>
              <a:t>2/26/19</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5CE474E-7BD2-4698-BD34-AD3A55E1F656}"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120729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E8B4C29-EF1D-45AC-9087-E9053D0EB84A}" type="datetimeFigureOut">
              <a:rPr lang="en-US" smtClean="0"/>
              <a:t>2/26/19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5CE474E-7BD2-4698-BD34-AD3A55E1F656}" type="slidenum">
              <a:rPr lang="en-US" smtClean="0"/>
              <a:t>‹#›</a:t>
            </a:fld>
            <a:endParaRPr lang="en-US"/>
          </a:p>
        </p:txBody>
      </p:sp>
    </p:spTree>
    <p:extLst>
      <p:ext uri="{BB962C8B-B14F-4D97-AF65-F5344CB8AC3E}">
        <p14:creationId xmlns:p14="http://schemas.microsoft.com/office/powerpoint/2010/main" val="6694586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8B4C29-EF1D-45AC-9087-E9053D0EB84A}" type="datetimeFigureOut">
              <a:rPr lang="en-US" smtClean="0"/>
              <a:t>2/26/19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CE474E-7BD2-4698-BD34-AD3A55E1F656}" type="slidenum">
              <a:rPr lang="en-US" smtClean="0"/>
              <a:t>‹#›</a:t>
            </a:fld>
            <a:endParaRPr lang="en-US"/>
          </a:p>
        </p:txBody>
      </p:sp>
    </p:spTree>
    <p:extLst>
      <p:ext uri="{BB962C8B-B14F-4D97-AF65-F5344CB8AC3E}">
        <p14:creationId xmlns:p14="http://schemas.microsoft.com/office/powerpoint/2010/main" val="2682331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8B4C29-EF1D-45AC-9087-E9053D0EB84A}" type="datetimeFigureOut">
              <a:rPr lang="en-US" smtClean="0"/>
              <a:t>2/26/19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CE474E-7BD2-4698-BD34-AD3A55E1F656}" type="slidenum">
              <a:rPr lang="en-US" smtClean="0"/>
              <a:t>‹#›</a:t>
            </a:fld>
            <a:endParaRPr lang="en-US"/>
          </a:p>
        </p:txBody>
      </p:sp>
    </p:spTree>
    <p:extLst>
      <p:ext uri="{BB962C8B-B14F-4D97-AF65-F5344CB8AC3E}">
        <p14:creationId xmlns:p14="http://schemas.microsoft.com/office/powerpoint/2010/main" val="26545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8B4C29-EF1D-45AC-9087-E9053D0EB84A}" type="datetimeFigureOut">
              <a:rPr lang="en-US" smtClean="0"/>
              <a:t>2/26/19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CE474E-7BD2-4698-BD34-AD3A55E1F656}" type="slidenum">
              <a:rPr lang="en-US" smtClean="0"/>
              <a:t>‹#›</a:t>
            </a:fld>
            <a:endParaRPr lang="en-US"/>
          </a:p>
        </p:txBody>
      </p:sp>
    </p:spTree>
    <p:extLst>
      <p:ext uri="{BB962C8B-B14F-4D97-AF65-F5344CB8AC3E}">
        <p14:creationId xmlns:p14="http://schemas.microsoft.com/office/powerpoint/2010/main" val="2404188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8B4C29-EF1D-45AC-9087-E9053D0EB84A}" type="datetimeFigureOut">
              <a:rPr lang="en-US" smtClean="0"/>
              <a:t>2/26/19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5CE474E-7BD2-4698-BD34-AD3A55E1F656}" type="slidenum">
              <a:rPr lang="en-US" smtClean="0"/>
              <a:t>‹#›</a:t>
            </a:fld>
            <a:endParaRPr lang="en-US"/>
          </a:p>
        </p:txBody>
      </p:sp>
    </p:spTree>
    <p:extLst>
      <p:ext uri="{BB962C8B-B14F-4D97-AF65-F5344CB8AC3E}">
        <p14:creationId xmlns:p14="http://schemas.microsoft.com/office/powerpoint/2010/main" val="718099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8B4C29-EF1D-45AC-9087-E9053D0EB84A}" type="datetimeFigureOut">
              <a:rPr lang="en-US" smtClean="0"/>
              <a:t>2/26/19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5CE474E-7BD2-4698-BD34-AD3A55E1F656}" type="slidenum">
              <a:rPr lang="en-US" smtClean="0"/>
              <a:t>‹#›</a:t>
            </a:fld>
            <a:endParaRPr lang="en-US"/>
          </a:p>
        </p:txBody>
      </p:sp>
    </p:spTree>
    <p:extLst>
      <p:ext uri="{BB962C8B-B14F-4D97-AF65-F5344CB8AC3E}">
        <p14:creationId xmlns:p14="http://schemas.microsoft.com/office/powerpoint/2010/main" val="3188063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8B4C29-EF1D-45AC-9087-E9053D0EB84A}" type="datetimeFigureOut">
              <a:rPr lang="en-US" smtClean="0"/>
              <a:t>2/26/19</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5CE474E-7BD2-4698-BD34-AD3A55E1F656}" type="slidenum">
              <a:rPr lang="en-US" smtClean="0"/>
              <a:t>‹#›</a:t>
            </a:fld>
            <a:endParaRPr lang="en-US"/>
          </a:p>
        </p:txBody>
      </p:sp>
    </p:spTree>
    <p:extLst>
      <p:ext uri="{BB962C8B-B14F-4D97-AF65-F5344CB8AC3E}">
        <p14:creationId xmlns:p14="http://schemas.microsoft.com/office/powerpoint/2010/main" val="2780703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8B4C29-EF1D-45AC-9087-E9053D0EB84A}" type="datetimeFigureOut">
              <a:rPr lang="en-US" smtClean="0"/>
              <a:t>2/26/19</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5CE474E-7BD2-4698-BD34-AD3A55E1F656}" type="slidenum">
              <a:rPr lang="en-US" smtClean="0"/>
              <a:t>‹#›</a:t>
            </a:fld>
            <a:endParaRPr lang="en-US"/>
          </a:p>
        </p:txBody>
      </p:sp>
    </p:spTree>
    <p:extLst>
      <p:ext uri="{BB962C8B-B14F-4D97-AF65-F5344CB8AC3E}">
        <p14:creationId xmlns:p14="http://schemas.microsoft.com/office/powerpoint/2010/main" val="3729271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8B4C29-EF1D-45AC-9087-E9053D0EB84A}" type="datetimeFigureOut">
              <a:rPr lang="en-US" smtClean="0"/>
              <a:t>2/26/19</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5CE474E-7BD2-4698-BD34-AD3A55E1F656}" type="slidenum">
              <a:rPr lang="en-US" smtClean="0"/>
              <a:t>‹#›</a:t>
            </a:fld>
            <a:endParaRPr lang="en-US"/>
          </a:p>
        </p:txBody>
      </p:sp>
    </p:spTree>
    <p:extLst>
      <p:ext uri="{BB962C8B-B14F-4D97-AF65-F5344CB8AC3E}">
        <p14:creationId xmlns:p14="http://schemas.microsoft.com/office/powerpoint/2010/main" val="3421481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8B4C29-EF1D-45AC-9087-E9053D0EB84A}" type="datetimeFigureOut">
              <a:rPr lang="en-US" smtClean="0"/>
              <a:t>2/26/19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5CE474E-7BD2-4698-BD34-AD3A55E1F656}" type="slidenum">
              <a:rPr lang="en-US" smtClean="0"/>
              <a:t>‹#›</a:t>
            </a:fld>
            <a:endParaRPr lang="en-US"/>
          </a:p>
        </p:txBody>
      </p:sp>
    </p:spTree>
    <p:extLst>
      <p:ext uri="{BB962C8B-B14F-4D97-AF65-F5344CB8AC3E}">
        <p14:creationId xmlns:p14="http://schemas.microsoft.com/office/powerpoint/2010/main" val="638455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8B4C29-EF1D-45AC-9087-E9053D0EB84A}" type="datetimeFigureOut">
              <a:rPr lang="en-US" smtClean="0"/>
              <a:t>2/26/19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5CE474E-7BD2-4698-BD34-AD3A55E1F656}" type="slidenum">
              <a:rPr lang="en-US" smtClean="0"/>
              <a:t>‹#›</a:t>
            </a:fld>
            <a:endParaRPr lang="en-US"/>
          </a:p>
        </p:txBody>
      </p:sp>
    </p:spTree>
    <p:extLst>
      <p:ext uri="{BB962C8B-B14F-4D97-AF65-F5344CB8AC3E}">
        <p14:creationId xmlns:p14="http://schemas.microsoft.com/office/powerpoint/2010/main" val="7537589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E8B4C29-EF1D-45AC-9087-E9053D0EB84A}" type="datetimeFigureOut">
              <a:rPr lang="en-US" smtClean="0"/>
              <a:t>2/26/19</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5CE474E-7BD2-4698-BD34-AD3A55E1F656}" type="slidenum">
              <a:rPr lang="en-US" smtClean="0"/>
              <a:t>‹#›</a:t>
            </a:fld>
            <a:endParaRPr lang="en-US"/>
          </a:p>
        </p:txBody>
      </p:sp>
    </p:spTree>
    <p:extLst>
      <p:ext uri="{BB962C8B-B14F-4D97-AF65-F5344CB8AC3E}">
        <p14:creationId xmlns:p14="http://schemas.microsoft.com/office/powerpoint/2010/main" val="23600066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Self Defense – </a:t>
            </a:r>
            <a:r>
              <a:rPr lang="en-US" dirty="0" smtClean="0"/>
              <a:t>Stand Your Ground Laws and The </a:t>
            </a:r>
            <a:r>
              <a:rPr lang="en-US" dirty="0" smtClean="0"/>
              <a:t>Castle Doctrine in North Carolina</a:t>
            </a:r>
            <a:endParaRPr lang="en-US" dirty="0"/>
          </a:p>
        </p:txBody>
      </p:sp>
      <p:sp>
        <p:nvSpPr>
          <p:cNvPr id="3" name="Subtitle 2"/>
          <p:cNvSpPr>
            <a:spLocks noGrp="1"/>
          </p:cNvSpPr>
          <p:nvPr>
            <p:ph type="subTitle" idx="1"/>
          </p:nvPr>
        </p:nvSpPr>
        <p:spPr/>
        <p:txBody>
          <a:bodyPr/>
          <a:lstStyle/>
          <a:p>
            <a:r>
              <a:rPr lang="en-US" dirty="0" smtClean="0"/>
              <a:t>February 12, 2015</a:t>
            </a:r>
            <a:endParaRPr lang="en-US" dirty="0"/>
          </a:p>
        </p:txBody>
      </p:sp>
    </p:spTree>
    <p:extLst>
      <p:ext uri="{BB962C8B-B14F-4D97-AF65-F5344CB8AC3E}">
        <p14:creationId xmlns:p14="http://schemas.microsoft.com/office/powerpoint/2010/main" val="178168791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DEPENDS….</a:t>
            </a:r>
            <a:endParaRPr lang="en-US" dirty="0"/>
          </a:p>
        </p:txBody>
      </p:sp>
      <p:sp>
        <p:nvSpPr>
          <p:cNvPr id="3" name="Content Placeholder 2"/>
          <p:cNvSpPr>
            <a:spLocks noGrp="1"/>
          </p:cNvSpPr>
          <p:nvPr>
            <p:ph idx="1"/>
          </p:nvPr>
        </p:nvSpPr>
        <p:spPr/>
        <p:txBody>
          <a:bodyPr>
            <a:normAutofit/>
          </a:bodyPr>
          <a:lstStyle/>
          <a:p>
            <a:r>
              <a:rPr lang="en-US" sz="2800" dirty="0" smtClean="0"/>
              <a:t>But probably not. If the intruder is running away and is no longer a threat to you or your loved ones then the Castle Doctrine would no longer apply.</a:t>
            </a:r>
            <a:endParaRPr lang="en-US" sz="2800" dirty="0"/>
          </a:p>
        </p:txBody>
      </p:sp>
    </p:spTree>
    <p:extLst>
      <p:ext uri="{BB962C8B-B14F-4D97-AF65-F5344CB8AC3E}">
        <p14:creationId xmlns:p14="http://schemas.microsoft.com/office/powerpoint/2010/main" val="4036618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a:t>
            </a:r>
            <a:endParaRPr lang="en-US" dirty="0"/>
          </a:p>
        </p:txBody>
      </p:sp>
      <p:sp>
        <p:nvSpPr>
          <p:cNvPr id="3" name="Content Placeholder 2"/>
          <p:cNvSpPr>
            <a:spLocks noGrp="1"/>
          </p:cNvSpPr>
          <p:nvPr>
            <p:ph idx="1"/>
          </p:nvPr>
        </p:nvSpPr>
        <p:spPr/>
        <p:txBody>
          <a:bodyPr/>
          <a:lstStyle/>
          <a:p>
            <a:r>
              <a:rPr lang="en-US" sz="3200" dirty="0"/>
              <a:t>You have just watched the evening news about a serial murderer and rapist. You go out to get the newspaper from your driveway, and see the murderer and rapist attempting to steal your car. Can you legally use deadly force against the killer who is attempting to take your car?</a:t>
            </a:r>
          </a:p>
          <a:p>
            <a:pPr marL="0" indent="0">
              <a:buNone/>
            </a:pPr>
            <a:endParaRPr lang="en-US" dirty="0"/>
          </a:p>
        </p:txBody>
      </p:sp>
    </p:spTree>
    <p:extLst>
      <p:ext uri="{BB962C8B-B14F-4D97-AF65-F5344CB8AC3E}">
        <p14:creationId xmlns:p14="http://schemas.microsoft.com/office/powerpoint/2010/main" val="2100329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a:t>
            </a:r>
            <a:endParaRPr lang="en-US" dirty="0"/>
          </a:p>
        </p:txBody>
      </p:sp>
      <p:sp>
        <p:nvSpPr>
          <p:cNvPr id="3" name="Content Placeholder 2"/>
          <p:cNvSpPr>
            <a:spLocks noGrp="1"/>
          </p:cNvSpPr>
          <p:nvPr>
            <p:ph idx="1"/>
          </p:nvPr>
        </p:nvSpPr>
        <p:spPr/>
        <p:txBody>
          <a:bodyPr/>
          <a:lstStyle/>
          <a:p>
            <a:r>
              <a:rPr lang="en-US" sz="3600" dirty="0"/>
              <a:t>No matter how serious the crime, a citizen cannot shoot to stop a fleeing criminal.</a:t>
            </a:r>
          </a:p>
          <a:p>
            <a:endParaRPr lang="en-US" dirty="0"/>
          </a:p>
        </p:txBody>
      </p:sp>
    </p:spTree>
    <p:extLst>
      <p:ext uri="{BB962C8B-B14F-4D97-AF65-F5344CB8AC3E}">
        <p14:creationId xmlns:p14="http://schemas.microsoft.com/office/powerpoint/2010/main" val="2835070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4</a:t>
            </a:r>
            <a:endParaRPr lang="en-US" dirty="0"/>
          </a:p>
        </p:txBody>
      </p:sp>
      <p:sp>
        <p:nvSpPr>
          <p:cNvPr id="3" name="Content Placeholder 2"/>
          <p:cNvSpPr>
            <a:spLocks noGrp="1"/>
          </p:cNvSpPr>
          <p:nvPr>
            <p:ph idx="1"/>
          </p:nvPr>
        </p:nvSpPr>
        <p:spPr/>
        <p:txBody>
          <a:bodyPr>
            <a:normAutofit/>
          </a:bodyPr>
          <a:lstStyle/>
          <a:p>
            <a:r>
              <a:rPr lang="en-US" sz="2800" dirty="0" smtClean="0"/>
              <a:t>You are at home alone and see a suspicious person walking by your window. You decide to observe him from the window, and after decided he is a threat, you decide to shoot him. </a:t>
            </a:r>
            <a:endParaRPr lang="en-US" sz="2800" dirty="0"/>
          </a:p>
        </p:txBody>
      </p:sp>
    </p:spTree>
    <p:extLst>
      <p:ext uri="{BB962C8B-B14F-4D97-AF65-F5344CB8AC3E}">
        <p14:creationId xmlns:p14="http://schemas.microsoft.com/office/powerpoint/2010/main" val="3190334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a:t>
            </a:r>
            <a:endParaRPr lang="en-US" dirty="0"/>
          </a:p>
        </p:txBody>
      </p:sp>
      <p:sp>
        <p:nvSpPr>
          <p:cNvPr id="3" name="Content Placeholder 2"/>
          <p:cNvSpPr>
            <a:spLocks noGrp="1"/>
          </p:cNvSpPr>
          <p:nvPr>
            <p:ph idx="1"/>
          </p:nvPr>
        </p:nvSpPr>
        <p:spPr/>
        <p:txBody>
          <a:bodyPr/>
          <a:lstStyle/>
          <a:p>
            <a:r>
              <a:rPr lang="en-US" dirty="0" smtClean="0"/>
              <a:t>You can’t shoot people just because they look sketchy and are near your house. They have to portray a legitimate threat. </a:t>
            </a:r>
            <a:endParaRPr lang="en-US" dirty="0"/>
          </a:p>
        </p:txBody>
      </p:sp>
    </p:spTree>
    <p:extLst>
      <p:ext uri="{BB962C8B-B14F-4D97-AF65-F5344CB8AC3E}">
        <p14:creationId xmlns:p14="http://schemas.microsoft.com/office/powerpoint/2010/main" val="406835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Burden of Proof</a:t>
            </a:r>
            <a:endParaRPr lang="en-US" dirty="0"/>
          </a:p>
        </p:txBody>
      </p:sp>
      <p:sp>
        <p:nvSpPr>
          <p:cNvPr id="3" name="Content Placeholder 2"/>
          <p:cNvSpPr>
            <a:spLocks noGrp="1"/>
          </p:cNvSpPr>
          <p:nvPr>
            <p:ph idx="1"/>
          </p:nvPr>
        </p:nvSpPr>
        <p:spPr>
          <a:xfrm>
            <a:off x="2589212" y="1558344"/>
            <a:ext cx="8915400" cy="4352878"/>
          </a:xfrm>
        </p:spPr>
        <p:txBody>
          <a:bodyPr>
            <a:noAutofit/>
          </a:bodyPr>
          <a:lstStyle/>
          <a:p>
            <a:r>
              <a:rPr lang="en-US" sz="2400" dirty="0" smtClean="0"/>
              <a:t>Who is responsible for assessing the </a:t>
            </a:r>
            <a:r>
              <a:rPr lang="en-US" sz="2400" dirty="0" err="1" smtClean="0"/>
              <a:t>actus</a:t>
            </a:r>
            <a:r>
              <a:rPr lang="en-US" sz="2400" dirty="0" smtClean="0"/>
              <a:t> </a:t>
            </a:r>
            <a:r>
              <a:rPr lang="en-US" sz="2400" dirty="0" err="1" smtClean="0"/>
              <a:t>reus</a:t>
            </a:r>
            <a:r>
              <a:rPr lang="en-US" sz="2400" dirty="0" smtClean="0"/>
              <a:t> and </a:t>
            </a:r>
            <a:r>
              <a:rPr lang="en-US" sz="2400" dirty="0" err="1" smtClean="0"/>
              <a:t>mens</a:t>
            </a:r>
            <a:r>
              <a:rPr lang="en-US" sz="2400" dirty="0" smtClean="0"/>
              <a:t> rea, or the actions and behavioral mindset during a self-defense case?</a:t>
            </a:r>
          </a:p>
          <a:p>
            <a:endParaRPr lang="en-US" sz="2400" dirty="0"/>
          </a:p>
          <a:p>
            <a:r>
              <a:rPr lang="en-US" sz="2400" dirty="0" smtClean="0"/>
              <a:t>Burden has shifted from the property owner (the shooter) to the State Prosecutor or District Attorney responsible for pressing charges if necessary.</a:t>
            </a:r>
          </a:p>
          <a:p>
            <a:endParaRPr lang="en-US" sz="2400" dirty="0"/>
          </a:p>
          <a:p>
            <a:r>
              <a:rPr lang="en-US" sz="2400" dirty="0" smtClean="0"/>
              <a:t>Examples:</a:t>
            </a:r>
          </a:p>
          <a:p>
            <a:pPr lvl="1"/>
            <a:r>
              <a:rPr lang="en-US" sz="2400" dirty="0" smtClean="0"/>
              <a:t>Trayvon Martin</a:t>
            </a:r>
          </a:p>
          <a:p>
            <a:pPr lvl="1"/>
            <a:r>
              <a:rPr lang="en-US" sz="2400" dirty="0" smtClean="0"/>
              <a:t>Eric Gardner</a:t>
            </a:r>
            <a:endParaRPr lang="en-US" sz="2400" dirty="0"/>
          </a:p>
        </p:txBody>
      </p:sp>
    </p:spTree>
    <p:extLst>
      <p:ext uri="{BB962C8B-B14F-4D97-AF65-F5344CB8AC3E}">
        <p14:creationId xmlns:p14="http://schemas.microsoft.com/office/powerpoint/2010/main" val="32305496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 Your Ground Law</a:t>
            </a:r>
            <a:endParaRPr lang="en-US" dirty="0"/>
          </a:p>
        </p:txBody>
      </p:sp>
      <p:sp>
        <p:nvSpPr>
          <p:cNvPr id="3" name="Content Placeholder 2"/>
          <p:cNvSpPr>
            <a:spLocks noGrp="1"/>
          </p:cNvSpPr>
          <p:nvPr>
            <p:ph idx="1"/>
          </p:nvPr>
        </p:nvSpPr>
        <p:spPr/>
        <p:txBody>
          <a:bodyPr>
            <a:noAutofit/>
          </a:bodyPr>
          <a:lstStyle/>
          <a:p>
            <a:r>
              <a:rPr lang="en-US" sz="2400" dirty="0" smtClean="0"/>
              <a:t>Similar to the Castle Doctrine, but involves defense of oneself in public. </a:t>
            </a:r>
          </a:p>
          <a:p>
            <a:r>
              <a:rPr lang="en-US" sz="2400" dirty="0" smtClean="0"/>
              <a:t>Depending on the state, you may be required to ‘retreat’ before defending yourself.</a:t>
            </a:r>
          </a:p>
          <a:p>
            <a:r>
              <a:rPr lang="en-US" sz="2400" dirty="0" smtClean="0"/>
              <a:t>North Carolina does not require the element of retreat, but does have laws in place about when you can and cannot use deadly force. </a:t>
            </a:r>
          </a:p>
          <a:p>
            <a:pPr lvl="1"/>
            <a:r>
              <a:rPr lang="en-US" sz="2400" dirty="0" smtClean="0"/>
              <a:t>For example, you cannot respond to getting punched by shooting someone. You would not be protected by the law here. You can, however, punch back.</a:t>
            </a:r>
          </a:p>
        </p:txBody>
      </p:sp>
    </p:spTree>
    <p:extLst>
      <p:ext uri="{BB962C8B-B14F-4D97-AF65-F5344CB8AC3E}">
        <p14:creationId xmlns:p14="http://schemas.microsoft.com/office/powerpoint/2010/main" val="795264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self defense?</a:t>
            </a:r>
            <a:endParaRPr lang="en-US" dirty="0"/>
          </a:p>
        </p:txBody>
      </p:sp>
      <p:sp>
        <p:nvSpPr>
          <p:cNvPr id="3" name="Content Placeholder 2"/>
          <p:cNvSpPr>
            <a:spLocks noGrp="1"/>
          </p:cNvSpPr>
          <p:nvPr>
            <p:ph idx="1"/>
          </p:nvPr>
        </p:nvSpPr>
        <p:spPr/>
        <p:txBody>
          <a:bodyPr>
            <a:normAutofit/>
          </a:bodyPr>
          <a:lstStyle/>
          <a:p>
            <a:r>
              <a:rPr lang="en-US" sz="3200" dirty="0" smtClean="0"/>
              <a:t>Construct a personal definition of “self-defense” that would apply to you and your personal property (car, home, place of work”</a:t>
            </a:r>
          </a:p>
          <a:p>
            <a:r>
              <a:rPr lang="en-US" sz="3200" dirty="0" smtClean="0"/>
              <a:t>Consider what type of force you can </a:t>
            </a:r>
            <a:r>
              <a:rPr lang="en-US" sz="3200" dirty="0" smtClean="0"/>
              <a:t>use</a:t>
            </a:r>
            <a:r>
              <a:rPr lang="en-US" sz="3200" dirty="0" smtClean="0"/>
              <a:t>, </a:t>
            </a:r>
            <a:r>
              <a:rPr lang="en-US" sz="3200" dirty="0" smtClean="0"/>
              <a:t>and when you can use it.</a:t>
            </a:r>
            <a:endParaRPr lang="en-US" sz="3200" dirty="0"/>
          </a:p>
        </p:txBody>
      </p:sp>
    </p:spTree>
    <p:extLst>
      <p:ext uri="{BB962C8B-B14F-4D97-AF65-F5344CB8AC3E}">
        <p14:creationId xmlns:p14="http://schemas.microsoft.com/office/powerpoint/2010/main" val="325453762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States with “Stand Your Ground Laws”</a:t>
            </a:r>
            <a:endParaRPr lang="en-US" dirty="0"/>
          </a:p>
        </p:txBody>
      </p:sp>
      <p:sp>
        <p:nvSpPr>
          <p:cNvPr id="3" name="Content Placeholder 2"/>
          <p:cNvSpPr>
            <a:spLocks noGrp="1"/>
          </p:cNvSpPr>
          <p:nvPr>
            <p:ph idx="1"/>
          </p:nvPr>
        </p:nvSpPr>
        <p:spPr/>
        <p:txBody>
          <a:bodyPr/>
          <a:lstStyle/>
          <a:p>
            <a:endParaRPr lang="en-US"/>
          </a:p>
        </p:txBody>
      </p:sp>
      <p:pic>
        <p:nvPicPr>
          <p:cNvPr id="4" name="Picture 3" descr="Screen Shot 2019-02-26 at 7.23.11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8400" y="1642280"/>
            <a:ext cx="8839200" cy="4961720"/>
          </a:xfrm>
          <a:prstGeom prst="rect">
            <a:avLst/>
          </a:prstGeom>
        </p:spPr>
      </p:pic>
    </p:spTree>
    <p:extLst>
      <p:ext uri="{BB962C8B-B14F-4D97-AF65-F5344CB8AC3E}">
        <p14:creationId xmlns:p14="http://schemas.microsoft.com/office/powerpoint/2010/main" val="153108476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North Carolina – The Castle Doctrine </a:t>
            </a:r>
            <a:endParaRPr lang="en-US" dirty="0"/>
          </a:p>
        </p:txBody>
      </p:sp>
      <p:sp>
        <p:nvSpPr>
          <p:cNvPr id="3" name="Content Placeholder 2"/>
          <p:cNvSpPr>
            <a:spLocks noGrp="1"/>
          </p:cNvSpPr>
          <p:nvPr>
            <p:ph idx="1"/>
          </p:nvPr>
        </p:nvSpPr>
        <p:spPr>
          <a:xfrm>
            <a:off x="2589212" y="1556824"/>
            <a:ext cx="8915400" cy="3777622"/>
          </a:xfrm>
        </p:spPr>
        <p:txBody>
          <a:bodyPr>
            <a:noAutofit/>
          </a:bodyPr>
          <a:lstStyle/>
          <a:p>
            <a:r>
              <a:rPr lang="en-US" sz="2800" dirty="0" smtClean="0"/>
              <a:t>“A man’s home is his castle”</a:t>
            </a:r>
          </a:p>
          <a:p>
            <a:r>
              <a:rPr lang="en-US" sz="2800" dirty="0" smtClean="0"/>
              <a:t>In plain English – Defending your home, your vehicle and your workplace with deadly force.</a:t>
            </a:r>
          </a:p>
          <a:p>
            <a:r>
              <a:rPr lang="en-US" sz="2800" dirty="0"/>
              <a:t>Under the latest version of the Castle Doctrine, the lawful occupant of a home, motor vehicle or workplace is not required to retreat prior to using deadly force</a:t>
            </a:r>
            <a:r>
              <a:rPr lang="en-US" sz="2800" dirty="0" smtClean="0"/>
              <a:t>.</a:t>
            </a:r>
          </a:p>
          <a:p>
            <a:r>
              <a:rPr lang="en-US" sz="2800" dirty="0" smtClean="0"/>
              <a:t> </a:t>
            </a:r>
            <a:r>
              <a:rPr lang="en-US" sz="2800" dirty="0"/>
              <a:t>The law presumes a person who unlawfully and by force enters or attempts to enter one of these locations intends to commit an unlawful act involving force or violence.</a:t>
            </a:r>
          </a:p>
        </p:txBody>
      </p:sp>
    </p:spTree>
    <p:extLst>
      <p:ext uri="{BB962C8B-B14F-4D97-AF65-F5344CB8AC3E}">
        <p14:creationId xmlns:p14="http://schemas.microsoft.com/office/powerpoint/2010/main" val="21704780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a:t>
            </a:r>
            <a:endParaRPr lang="en-US" dirty="0"/>
          </a:p>
        </p:txBody>
      </p:sp>
      <p:sp>
        <p:nvSpPr>
          <p:cNvPr id="3" name="Content Placeholder 2"/>
          <p:cNvSpPr>
            <a:spLocks noGrp="1"/>
          </p:cNvSpPr>
          <p:nvPr>
            <p:ph idx="1"/>
          </p:nvPr>
        </p:nvSpPr>
        <p:spPr>
          <a:xfrm>
            <a:off x="2589212" y="1506828"/>
            <a:ext cx="8915400" cy="4404394"/>
          </a:xfrm>
        </p:spPr>
        <p:txBody>
          <a:bodyPr>
            <a:noAutofit/>
          </a:bodyPr>
          <a:lstStyle/>
          <a:p>
            <a:r>
              <a:rPr lang="en-US" sz="3200" i="1" dirty="0"/>
              <a:t>"a person is justified in the use of deadly force and does not have the duty to retreat in any place he or she has the lawful right to be if either of the following applies: he or she reasonably believes that such force is necessary to prevent imminent death or great bodily harm to himself or herself or another." </a:t>
            </a:r>
            <a:endParaRPr lang="en-US" sz="3200" dirty="0"/>
          </a:p>
        </p:txBody>
      </p:sp>
    </p:spTree>
    <p:extLst>
      <p:ext uri="{BB962C8B-B14F-4D97-AF65-F5344CB8AC3E}">
        <p14:creationId xmlns:p14="http://schemas.microsoft.com/office/powerpoint/2010/main" val="2742662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Deadly Force is NOT Lawful</a:t>
            </a:r>
            <a:endParaRPr lang="en-US" dirty="0"/>
          </a:p>
        </p:txBody>
      </p:sp>
      <p:sp>
        <p:nvSpPr>
          <p:cNvPr id="3" name="Content Placeholder 2"/>
          <p:cNvSpPr>
            <a:spLocks noGrp="1"/>
          </p:cNvSpPr>
          <p:nvPr>
            <p:ph idx="1"/>
          </p:nvPr>
        </p:nvSpPr>
        <p:spPr>
          <a:xfrm>
            <a:off x="2589212" y="1584105"/>
            <a:ext cx="8915400" cy="4687729"/>
          </a:xfrm>
        </p:spPr>
        <p:txBody>
          <a:bodyPr>
            <a:noAutofit/>
          </a:bodyPr>
          <a:lstStyle/>
          <a:p>
            <a:r>
              <a:rPr lang="en-US" sz="2200" dirty="0" smtClean="0"/>
              <a:t>The person has stopped their threat or they are fleeing</a:t>
            </a:r>
            <a:endParaRPr lang="en-US" sz="2200" dirty="0" smtClean="0"/>
          </a:p>
          <a:p>
            <a:r>
              <a:rPr lang="en-US" sz="2200" dirty="0" smtClean="0"/>
              <a:t>The person is </a:t>
            </a:r>
            <a:r>
              <a:rPr lang="en-US" sz="2200" dirty="0"/>
              <a:t>a law enforcement officer or bail bondsman is acting in official duties</a:t>
            </a:r>
            <a:r>
              <a:rPr lang="en-US" sz="2200" dirty="0" smtClean="0"/>
              <a:t>.</a:t>
            </a:r>
          </a:p>
          <a:p>
            <a:r>
              <a:rPr lang="en-US" sz="2200" dirty="0" smtClean="0"/>
              <a:t>The person is </a:t>
            </a:r>
            <a:r>
              <a:rPr lang="en-US" sz="2200" dirty="0"/>
              <a:t>a lawful resident of the home, motor vehicle or workplace and did not have a written order or injunction prohibiting contact with the person who used defensible force. </a:t>
            </a:r>
            <a:endParaRPr lang="en-US" sz="2200" dirty="0" smtClean="0"/>
          </a:p>
          <a:p>
            <a:r>
              <a:rPr lang="en-US" sz="2200" dirty="0" smtClean="0"/>
              <a:t>The</a:t>
            </a:r>
            <a:r>
              <a:rPr lang="en-US" sz="2200" dirty="0" smtClean="0"/>
              <a:t> </a:t>
            </a:r>
            <a:r>
              <a:rPr lang="en-US" sz="2200" dirty="0"/>
              <a:t>person in the home, workplace or motor vehicle is a </a:t>
            </a:r>
            <a:r>
              <a:rPr lang="en-US" sz="2200" i="1" dirty="0"/>
              <a:t>"child or grandchild or otherwise in the lawful custody or under the lawful guardianship of the person against whom the defensive force is used." </a:t>
            </a:r>
            <a:endParaRPr lang="en-US" sz="2200" dirty="0"/>
          </a:p>
        </p:txBody>
      </p:sp>
    </p:spTree>
    <p:extLst>
      <p:ext uri="{BB962C8B-B14F-4D97-AF65-F5344CB8AC3E}">
        <p14:creationId xmlns:p14="http://schemas.microsoft.com/office/powerpoint/2010/main" val="2665579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Scenarios</a:t>
            </a:r>
            <a:endParaRPr lang="en-US" dirty="0"/>
          </a:p>
        </p:txBody>
      </p:sp>
      <p:sp>
        <p:nvSpPr>
          <p:cNvPr id="3" name="Content Placeholder 2"/>
          <p:cNvSpPr>
            <a:spLocks noGrp="1"/>
          </p:cNvSpPr>
          <p:nvPr>
            <p:ph idx="1"/>
          </p:nvPr>
        </p:nvSpPr>
        <p:spPr>
          <a:xfrm>
            <a:off x="2589212" y="1468192"/>
            <a:ext cx="8915400" cy="4443030"/>
          </a:xfrm>
        </p:spPr>
        <p:txBody>
          <a:bodyPr>
            <a:normAutofit/>
          </a:bodyPr>
          <a:lstStyle/>
          <a:p>
            <a:r>
              <a:rPr lang="en-US" sz="2800" dirty="0"/>
              <a:t>You are awakened in the middle of the night by the sound of breaking glass in your bedroom window. You grab your pistol and observe a man wearing a ski mask and holding a pry bar. He is standing just outside your window. Can you legally use deadly force against the person before he enters through the window or must you wait until he gets in?</a:t>
            </a:r>
          </a:p>
        </p:txBody>
      </p:sp>
    </p:spTree>
    <p:extLst>
      <p:ext uri="{BB962C8B-B14F-4D97-AF65-F5344CB8AC3E}">
        <p14:creationId xmlns:p14="http://schemas.microsoft.com/office/powerpoint/2010/main" val="605990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YES</a:t>
            </a:r>
            <a:endParaRPr lang="en-US" dirty="0"/>
          </a:p>
        </p:txBody>
      </p:sp>
      <p:sp>
        <p:nvSpPr>
          <p:cNvPr id="3" name="Content Placeholder 2"/>
          <p:cNvSpPr>
            <a:spLocks noGrp="1"/>
          </p:cNvSpPr>
          <p:nvPr>
            <p:ph idx="1"/>
          </p:nvPr>
        </p:nvSpPr>
        <p:spPr/>
        <p:txBody>
          <a:bodyPr>
            <a:normAutofit/>
          </a:bodyPr>
          <a:lstStyle/>
          <a:p>
            <a:r>
              <a:rPr lang="en-US" sz="3600" dirty="0" smtClean="0"/>
              <a:t>This scenario would fall under the standard definitions and jurisdiction of North Carolina’s Castle Doctrine</a:t>
            </a:r>
            <a:endParaRPr lang="en-US" sz="3600" dirty="0"/>
          </a:p>
        </p:txBody>
      </p:sp>
    </p:spTree>
    <p:extLst>
      <p:ext uri="{BB962C8B-B14F-4D97-AF65-F5344CB8AC3E}">
        <p14:creationId xmlns:p14="http://schemas.microsoft.com/office/powerpoint/2010/main" val="893839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2</a:t>
            </a:r>
            <a:endParaRPr lang="en-US" dirty="0"/>
          </a:p>
        </p:txBody>
      </p:sp>
      <p:sp>
        <p:nvSpPr>
          <p:cNvPr id="3" name="Content Placeholder 2"/>
          <p:cNvSpPr>
            <a:spLocks noGrp="1"/>
          </p:cNvSpPr>
          <p:nvPr>
            <p:ph idx="1"/>
          </p:nvPr>
        </p:nvSpPr>
        <p:spPr/>
        <p:txBody>
          <a:bodyPr>
            <a:noAutofit/>
          </a:bodyPr>
          <a:lstStyle/>
          <a:p>
            <a:r>
              <a:rPr lang="en-US" sz="2800" dirty="0"/>
              <a:t>You are awakened in the middle of the night by a noise in your bedroom. You grab your pistol and turn on the light. You see a man at the foot of your bed. He is wearing a ski mask and holding your jewelry box in his hands. He sees you and turns to run out the bedroom door. Can you legally use deadly force against the person who has broken into your home and running away with your jewelry?</a:t>
            </a:r>
          </a:p>
        </p:txBody>
      </p:sp>
    </p:spTree>
    <p:extLst>
      <p:ext uri="{BB962C8B-B14F-4D97-AF65-F5344CB8AC3E}">
        <p14:creationId xmlns:p14="http://schemas.microsoft.com/office/powerpoint/2010/main" val="218433406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
  <TotalTime>62</TotalTime>
  <Words>771</Words>
  <Application>Microsoft Macintosh PowerPoint</Application>
  <PresentationFormat>Custom</PresentationFormat>
  <Paragraphs>47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Wisp</vt:lpstr>
      <vt:lpstr>Self Defense – Stand Your Ground Laws and The Castle Doctrine in North Carolina</vt:lpstr>
      <vt:lpstr>What is self defense?</vt:lpstr>
      <vt:lpstr>States with “Stand Your Ground Laws”</vt:lpstr>
      <vt:lpstr>North Carolina – The Castle Doctrine </vt:lpstr>
      <vt:lpstr>More….</vt:lpstr>
      <vt:lpstr>When Deadly Force is NOT Lawful</vt:lpstr>
      <vt:lpstr>Scenarios</vt:lpstr>
      <vt:lpstr>YES</vt:lpstr>
      <vt:lpstr>Scenario 2</vt:lpstr>
      <vt:lpstr>IT DEPENDS….</vt:lpstr>
      <vt:lpstr>Scenario 3</vt:lpstr>
      <vt:lpstr>NO</vt:lpstr>
      <vt:lpstr>SCENARIO 4</vt:lpstr>
      <vt:lpstr>NO</vt:lpstr>
      <vt:lpstr>Burden of Proof</vt:lpstr>
      <vt:lpstr>Stand Your Ground Law</vt:lpstr>
    </vt:vector>
  </TitlesOfParts>
  <Company>Wake County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 Defense – The Castle Doctrine and Stand Your Ground</dc:title>
  <dc:creator>Adam Lutterloh</dc:creator>
  <cp:lastModifiedBy>Guy McConnell</cp:lastModifiedBy>
  <cp:revision>9</cp:revision>
  <dcterms:created xsi:type="dcterms:W3CDTF">2015-02-12T01:11:23Z</dcterms:created>
  <dcterms:modified xsi:type="dcterms:W3CDTF">2019-02-26T12:39:40Z</dcterms:modified>
</cp:coreProperties>
</file>