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9" r:id="rId3"/>
    <p:sldId id="257" r:id="rId4"/>
    <p:sldId id="258" r:id="rId5"/>
    <p:sldId id="259" r:id="rId6"/>
    <p:sldId id="261" r:id="rId7"/>
    <p:sldId id="264" r:id="rId8"/>
    <p:sldId id="267" r:id="rId9"/>
    <p:sldId id="288" r:id="rId10"/>
    <p:sldId id="269" r:id="rId11"/>
    <p:sldId id="271" r:id="rId12"/>
    <p:sldId id="277" r:id="rId13"/>
    <p:sldId id="290" r:id="rId14"/>
    <p:sldId id="28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283CFB-53CD-4D40-861B-1F30F6713794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8C182B-090A-4D9B-A18B-86D10D155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08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2D1E-1421-44F6-AA8B-1344B6BA5CAC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AD719-C48D-4A31-8289-89142305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64DF-F785-4BE9-90F6-40F55E4B5619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C76C-EE00-4B08-BF8D-77A6024D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1ECB-CF66-4951-888B-D2F6EE022651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B957E-7EDC-4126-A66A-2A44C3E07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5536-58D3-40C7-B440-1113A117C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549D-F3F8-4A3F-9C62-303D184DEBC7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D906-4E22-455F-843C-0F92B50A9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BAAF-AE2C-4818-9E1E-5239752AC72A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8A60-46A3-4F3E-83EF-F7C3F6578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351-5094-4E08-A442-07B829D61FE5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5034-6C9D-4F79-B96F-1D7AF92D6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5581-FA82-4B13-A1D8-C7F01604A650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6334-8196-48D9-B970-94863E223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58A6-59C9-4380-A52E-1374379B0F97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AC2F-4C71-4020-8F1C-FB19EA506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8B79-7F03-4F90-85BB-4933F4B70D51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7307-6216-4EC9-845D-F3565B25F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519F-BD80-40E9-A393-CD74082B1709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308A-D349-4CA2-95B0-F833CD42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2AB3-AB97-47C4-A5D8-043EDAF426BD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EA0AC-22C3-4E86-BB89-850C52644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403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B9E07B-4F39-440D-A62B-2A6815EFFB67}" type="datetimeFigureOut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5FCA97-5C89-43F9-AE3C-6DEBC15F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404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76" r:id="rId9"/>
    <p:sldLayoutId id="2147483667" r:id="rId10"/>
    <p:sldLayoutId id="2147483666" r:id="rId11"/>
    <p:sldLayoutId id="214748367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Demand, Supply and Market Equilibrium</a:t>
            </a:r>
            <a:endParaRPr lang="en-US" dirty="0"/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mtClean="0"/>
              <a:t>What are “demand” and “supply” and how do they work together to determine the prices of goods and services?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The amount producers are willing to provide at various prices.</a:t>
            </a:r>
          </a:p>
          <a:p>
            <a:pPr lvl="1"/>
            <a:r>
              <a:rPr lang="en-US" dirty="0"/>
              <a:t>As price increases, supply increases.</a:t>
            </a:r>
            <a:endParaRPr lang="en-US" sz="2000" dirty="0"/>
          </a:p>
          <a:p>
            <a:pPr lvl="1"/>
            <a:r>
              <a:rPr lang="en-US" dirty="0"/>
              <a:t>As price decreases, supply </a:t>
            </a:r>
            <a:r>
              <a:rPr lang="en-US" dirty="0" smtClean="0"/>
              <a:t>decreases.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supply curve shows the amount of a product that would be supplied at all possible prices in the market.  From left to right, the supply curves moves up</a:t>
            </a:r>
            <a:r>
              <a:rPr lang="en-US" dirty="0" smtClean="0"/>
              <a:t>.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 smtClean="0"/>
              <a:t>Law </a:t>
            </a:r>
            <a:r>
              <a:rPr lang="en-US" sz="2400" b="1" dirty="0"/>
              <a:t>of diminishing returns</a:t>
            </a:r>
            <a:r>
              <a:rPr lang="en-US" sz="2400" dirty="0"/>
              <a:t>:  Adding units of a factor of production will increase output for a time.  Eventually output will decrease.</a:t>
            </a: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Changes in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1. Changes in costs of resources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2. Changes in productivity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3. New technology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4. Change in govt. policy:  More govt. regulation (minimum wage, safety/environmental standards) increases costs, which lowers supply.  Less regulation does the opposite.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5. Changes in taxes and subsidies:  Taxes increase costs, subsidies lower them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Subsidy</a:t>
            </a:r>
            <a:r>
              <a:rPr lang="en-US" u="sng" dirty="0" smtClean="0"/>
              <a:t>:</a:t>
            </a:r>
            <a:r>
              <a:rPr lang="en-US" dirty="0" smtClean="0"/>
              <a:t> payment to an individual or business for a specific action Ex: corn farming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6. Changes in producer expectations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Supply and Demand at 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300" b="1" u="sng" dirty="0" smtClean="0"/>
              <a:t>Supply and Demand work together to set prices.</a:t>
            </a:r>
          </a:p>
          <a:p>
            <a:pPr lvl="0"/>
            <a:r>
              <a:rPr lang="en-US" sz="2300" dirty="0" smtClean="0"/>
              <a:t>If </a:t>
            </a:r>
            <a:r>
              <a:rPr lang="en-US" sz="2300" dirty="0"/>
              <a:t>price falls, demand will increase and supply will decrease.</a:t>
            </a:r>
          </a:p>
          <a:p>
            <a:pPr lvl="0"/>
            <a:r>
              <a:rPr lang="en-US" sz="2300" dirty="0"/>
              <a:t>If price rises, demand will decrease and supply will increase.</a:t>
            </a:r>
          </a:p>
          <a:p>
            <a:pPr lvl="0"/>
            <a:r>
              <a:rPr lang="en-US" sz="2300" b="1" dirty="0"/>
              <a:t>Equilibrium price</a:t>
            </a:r>
            <a:r>
              <a:rPr lang="en-US" sz="2300" dirty="0"/>
              <a:t>:  Point where supply and demand meet.</a:t>
            </a:r>
          </a:p>
          <a:p>
            <a:pPr lvl="0"/>
            <a:r>
              <a:rPr lang="en-US" sz="2300" dirty="0"/>
              <a:t>Shortage and surplus:</a:t>
            </a:r>
          </a:p>
          <a:p>
            <a:pPr lvl="1"/>
            <a:r>
              <a:rPr lang="en-US" sz="2300" dirty="0"/>
              <a:t>When demand is greater than supply, a </a:t>
            </a:r>
            <a:r>
              <a:rPr lang="en-US" sz="2300" b="1" dirty="0"/>
              <a:t>shortage</a:t>
            </a:r>
            <a:r>
              <a:rPr lang="en-US" sz="2300" dirty="0"/>
              <a:t> occurs.</a:t>
            </a:r>
          </a:p>
          <a:p>
            <a:pPr lvl="1"/>
            <a:r>
              <a:rPr lang="en-US" sz="2300" dirty="0"/>
              <a:t>When supply is greater than demand, a </a:t>
            </a:r>
            <a:r>
              <a:rPr lang="en-US" sz="2300" b="1" dirty="0"/>
              <a:t>surplus</a:t>
            </a:r>
            <a:r>
              <a:rPr lang="en-US" sz="2300" dirty="0"/>
              <a:t> occurs.</a:t>
            </a:r>
          </a:p>
          <a:p>
            <a:pPr lvl="1"/>
            <a:r>
              <a:rPr lang="en-US" sz="2300" dirty="0"/>
              <a:t>Prices will rise in a shortage and fall in a surplus.</a:t>
            </a:r>
          </a:p>
          <a:p>
            <a:r>
              <a:rPr lang="en-US" sz="2300" dirty="0"/>
              <a:t>  </a:t>
            </a:r>
            <a:r>
              <a:rPr lang="en-US" sz="2300" b="1" dirty="0" smtClean="0"/>
              <a:t>Price </a:t>
            </a:r>
            <a:r>
              <a:rPr lang="en-US" sz="2300" b="1" dirty="0"/>
              <a:t>floor</a:t>
            </a:r>
            <a:r>
              <a:rPr lang="en-US" sz="2300" dirty="0"/>
              <a:t>: Government set minimum price</a:t>
            </a:r>
          </a:p>
          <a:p>
            <a:r>
              <a:rPr lang="en-US" sz="2300" dirty="0"/>
              <a:t>  </a:t>
            </a:r>
            <a:r>
              <a:rPr lang="en-US" sz="2300" b="1" dirty="0" smtClean="0"/>
              <a:t>Price </a:t>
            </a:r>
            <a:r>
              <a:rPr lang="en-US" sz="2300" b="1" dirty="0"/>
              <a:t>ceiling</a:t>
            </a:r>
            <a:r>
              <a:rPr lang="en-US" sz="2300" dirty="0"/>
              <a:t>: Government set maximum price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</a:t>
            </a:r>
            <a:r>
              <a:rPr lang="en-US" smtClean="0"/>
              <a:t>Demand Graph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2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Prices as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Prices are signals that help businesses and consumers make decisions. 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       </a:t>
            </a:r>
            <a:r>
              <a:rPr lang="en-US" sz="2200" dirty="0" smtClean="0"/>
              <a:t>1. WHAT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Producers focus on goods and services that consumers are willing to buy at prices that yield a profit. 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dirty="0" smtClean="0"/>
              <a:t>       2. HOW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 To stay in business, a supplier must find a way to provide a good or service at a price consumers will pay.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dirty="0" smtClean="0"/>
              <a:t>       3. FOR WHOM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Some businesses aim their products at a small # of consumers that will pay high prices, others at a large # of consumers that will pay a low price.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Characteristics of Price system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1. Prices are a compromise 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2. Prices are flexible. 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3. The price system provides for freedom of choice. 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4. Prices are familiar. 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2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Demand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Explains the amount people are willing to buy as prices change.</a:t>
            </a:r>
            <a:endParaRPr lang="en-US" sz="2400" dirty="0"/>
          </a:p>
          <a:p>
            <a:pPr lvl="0"/>
            <a:r>
              <a:rPr lang="en-US" sz="2800" dirty="0" smtClean="0"/>
              <a:t>A </a:t>
            </a:r>
            <a:r>
              <a:rPr lang="en-US" sz="2800" b="1" dirty="0"/>
              <a:t>demand schedule </a:t>
            </a:r>
            <a:r>
              <a:rPr lang="en-US" sz="2800" dirty="0"/>
              <a:t>lists the number of a product a person is willing to buy depending on how much it cost.</a:t>
            </a:r>
            <a:endParaRPr lang="en-US" sz="2400" dirty="0"/>
          </a:p>
          <a:p>
            <a:pPr lvl="0"/>
            <a:r>
              <a:rPr lang="en-US" sz="2800" dirty="0"/>
              <a:t>A </a:t>
            </a:r>
            <a:r>
              <a:rPr lang="en-US" sz="2800" b="1" dirty="0"/>
              <a:t>demand curve </a:t>
            </a:r>
            <a:r>
              <a:rPr lang="en-US" sz="2800" dirty="0"/>
              <a:t>is a graph that shows the amount of a product that would be bought at all possible prices.  From left to right, this curve moves down.</a:t>
            </a:r>
            <a:endParaRPr lang="en-US" sz="2400" dirty="0"/>
          </a:p>
          <a:p>
            <a:pPr lvl="0"/>
            <a:r>
              <a:rPr lang="en-US" sz="2800" dirty="0"/>
              <a:t>In the law of demand, quantity demanded and price move in opposite directions.</a:t>
            </a:r>
            <a:endParaRPr lang="en-US" sz="2400" dirty="0"/>
          </a:p>
          <a:p>
            <a:pPr lvl="1"/>
            <a:r>
              <a:rPr lang="en-US" dirty="0"/>
              <a:t>If price increases, demand decreases.</a:t>
            </a:r>
            <a:endParaRPr lang="en-US" sz="2000" dirty="0"/>
          </a:p>
          <a:p>
            <a:pPr lvl="1"/>
            <a:r>
              <a:rPr lang="en-US" dirty="0"/>
              <a:t>If price decreases, demand increases.</a:t>
            </a:r>
            <a:endParaRPr lang="en-US" sz="2000" dirty="0"/>
          </a:p>
          <a:p>
            <a:pPr lvl="0"/>
            <a:r>
              <a:rPr lang="en-US" sz="2800" b="1" dirty="0"/>
              <a:t>Market demand </a:t>
            </a:r>
            <a:r>
              <a:rPr lang="en-US" sz="2800" dirty="0"/>
              <a:t>is the total demand of all consumers for a product or service.</a:t>
            </a:r>
            <a:endParaRPr lang="en-US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313613" cy="1143000"/>
          </a:xfrm>
        </p:spPr>
        <p:txBody>
          <a:bodyPr/>
          <a:lstStyle/>
          <a:p>
            <a:r>
              <a:rPr lang="en-US" smtClean="0"/>
              <a:t>Demand Schedule</a:t>
            </a:r>
          </a:p>
        </p:txBody>
      </p:sp>
      <p:graphicFrame>
        <p:nvGraphicFramePr>
          <p:cNvPr id="9245" name="Group 2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7987336"/>
              </p:ext>
            </p:extLst>
          </p:nvPr>
        </p:nvGraphicFramePr>
        <p:xfrm>
          <a:off x="838200" y="1676400"/>
          <a:ext cx="7851775" cy="4148140"/>
        </p:xfrm>
        <a:graphic>
          <a:graphicData uri="http://schemas.openxmlformats.org/drawingml/2006/table">
            <a:tbl>
              <a:tblPr/>
              <a:tblGrid>
                <a:gridCol w="2865307"/>
                <a:gridCol w="4986468"/>
              </a:tblGrid>
              <a:tr h="8246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Price per Frosty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Quantity Demanded per day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45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87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1.50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87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42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.50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87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.25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5867400" y="5942013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Demand Schedule for Wendy’s Frosties</a:t>
            </a:r>
          </a:p>
        </p:txBody>
      </p:sp>
    </p:spTree>
  </p:cSld>
  <p:clrMapOvr>
    <a:masterClrMapping/>
  </p:clrMapOvr>
  <p:transition xmlns:p14="http://schemas.microsoft.com/office/powerpoint/2010/main" spd="slow">
    <p:wheel spokes="8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</a:t>
            </a:r>
            <a:r>
              <a:rPr lang="en-US" dirty="0"/>
              <a:t>demand schedule can be shown as points on a </a:t>
            </a:r>
            <a:r>
              <a:rPr lang="en-US" dirty="0" smtClean="0"/>
              <a:t>graph.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b="1" dirty="0"/>
              <a:t>demand curve</a:t>
            </a:r>
            <a:r>
              <a:rPr lang="en-US" dirty="0"/>
              <a:t> is the line that connects these points.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Draw below: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Law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486400"/>
          </a:xfrm>
        </p:spPr>
        <p:txBody>
          <a:bodyPr>
            <a:normAutofit/>
          </a:bodyPr>
          <a:lstStyle/>
          <a:p>
            <a:r>
              <a:rPr lang="en-US" b="1" dirty="0"/>
              <a:t>Diminishing Marginal Utility (DMU)</a:t>
            </a:r>
          </a:p>
          <a:p>
            <a:pPr lvl="0"/>
            <a:r>
              <a:rPr lang="en-US" dirty="0"/>
              <a:t>Utility:  Power of a good or service to satisfy.</a:t>
            </a:r>
          </a:p>
          <a:p>
            <a:pPr lvl="0"/>
            <a:r>
              <a:rPr lang="en-US" dirty="0"/>
              <a:t>Total satisfaction rises with additional units purchased, but additional satisfaction diminishes.</a:t>
            </a:r>
          </a:p>
          <a:p>
            <a:pPr lvl="0"/>
            <a:r>
              <a:rPr lang="en-US" dirty="0"/>
              <a:t>People will buy until price exceeds satisfaction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6" name="Picture 2" descr="http://supplementalscience.files.wordpress.com/2007/11/thanksgiving-me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411480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mtClean="0"/>
              <a:t>Changes in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If </a:t>
            </a:r>
            <a:r>
              <a:rPr lang="en-US" dirty="0" smtClean="0"/>
              <a:t>demand increases, the demand curve shifts right.  If demand decreases, the demand curve shifts left.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6 things can cause demand to change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1. Change in income of consumers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2. Change in population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3. Change in attitudes and tastes of consumers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4. Change in consumer’s expectations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5. Change in availability and prices of substitute </a:t>
            </a:r>
            <a:r>
              <a:rPr lang="en-US" dirty="0" smtClean="0"/>
              <a:t>goods.</a:t>
            </a:r>
          </a:p>
          <a:p>
            <a:pPr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b="1" dirty="0" smtClean="0"/>
              <a:t>Substitute </a:t>
            </a:r>
            <a:r>
              <a:rPr lang="en-US" b="1" dirty="0" smtClean="0"/>
              <a:t>Good</a:t>
            </a:r>
            <a:r>
              <a:rPr lang="en-US" dirty="0" smtClean="0"/>
              <a:t>: A good that can be used in the place of/instead of another good.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6. Change in availability and prices of complementary </a:t>
            </a:r>
            <a:r>
              <a:rPr lang="en-US" dirty="0" smtClean="0"/>
              <a:t>items.</a:t>
            </a:r>
          </a:p>
          <a:p>
            <a:pPr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b="1" dirty="0" smtClean="0"/>
              <a:t>Complementary </a:t>
            </a:r>
            <a:r>
              <a:rPr lang="en-US" b="1" dirty="0" smtClean="0"/>
              <a:t>Good</a:t>
            </a:r>
            <a:r>
              <a:rPr lang="en-US" dirty="0" smtClean="0"/>
              <a:t>: A good that is used with another good.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4000" dirty="0" smtClean="0"/>
              <a:t>Demand Elasticity – “Stretching Your Options”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If a change in the price of an item has a very big effect on the quantity demanded, then the demand is </a:t>
            </a:r>
            <a:r>
              <a:rPr lang="en-US" b="1" dirty="0" smtClean="0"/>
              <a:t>elastic</a:t>
            </a:r>
            <a:r>
              <a:rPr lang="en-US" dirty="0" smtClean="0"/>
              <a:t>.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Goods that have many </a:t>
            </a:r>
            <a:r>
              <a:rPr lang="en-US" dirty="0" smtClean="0"/>
              <a:t>competing brands are </a:t>
            </a:r>
            <a:r>
              <a:rPr lang="en-US" b="1" dirty="0" smtClean="0"/>
              <a:t>elastic</a:t>
            </a:r>
            <a:r>
              <a:rPr lang="en-US" dirty="0" smtClean="0"/>
              <a:t>. </a:t>
            </a:r>
            <a:endParaRPr lang="en-US" dirty="0" smtClean="0"/>
          </a:p>
          <a:p>
            <a:pPr marL="915670" lvl="2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Examples: </a:t>
            </a:r>
            <a:r>
              <a:rPr lang="en-US" dirty="0" smtClean="0"/>
              <a:t>cars, goods with substitutes, expensive items, purchases that can be postponed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If a change in the price of an item has little effect on the quantity demanded, then the demand is </a:t>
            </a:r>
            <a:r>
              <a:rPr lang="en-US" b="1" dirty="0" smtClean="0"/>
              <a:t>inelastic</a:t>
            </a:r>
            <a:r>
              <a:rPr lang="en-US" dirty="0" smtClean="0"/>
              <a:t>.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Goods </a:t>
            </a:r>
            <a:r>
              <a:rPr lang="en-US" dirty="0" smtClean="0"/>
              <a:t>that </a:t>
            </a:r>
            <a:r>
              <a:rPr lang="en-US" dirty="0" smtClean="0"/>
              <a:t>don’t have much competition tend to be </a:t>
            </a:r>
            <a:r>
              <a:rPr lang="en-US" b="1" dirty="0" smtClean="0"/>
              <a:t>inelastic</a:t>
            </a:r>
            <a:r>
              <a:rPr lang="en-US" dirty="0" smtClean="0"/>
              <a:t>  </a:t>
            </a:r>
            <a:endParaRPr lang="en-US" dirty="0" smtClean="0"/>
          </a:p>
          <a:p>
            <a:pPr marL="915670" lvl="2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Examples</a:t>
            </a:r>
            <a:r>
              <a:rPr lang="en-US" dirty="0" smtClean="0"/>
              <a:t>: salt, sugar, turkey in late November or Frasier Firs in late December; </a:t>
            </a:r>
          </a:p>
          <a:p>
            <a:pPr marL="915670" lvl="2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Oil has traditionally been inelastic but that fact appears to be changing recently.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816</Words>
  <Application>Microsoft Macintosh PowerPoint</Application>
  <PresentationFormat>On-screen Show (4:3)</PresentationFormat>
  <Paragraphs>92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Demand, Supply and Market Equilibrium</vt:lpstr>
      <vt:lpstr>Demand</vt:lpstr>
      <vt:lpstr>Demand</vt:lpstr>
      <vt:lpstr>Demand Schedule</vt:lpstr>
      <vt:lpstr>Demand Graph</vt:lpstr>
      <vt:lpstr>Law of Demand</vt:lpstr>
      <vt:lpstr>Changes in Demand</vt:lpstr>
      <vt:lpstr>Demand Elasticity – “Stretching Your Options”</vt:lpstr>
      <vt:lpstr>Supply</vt:lpstr>
      <vt:lpstr>Supply</vt:lpstr>
      <vt:lpstr>Changes in Supply</vt:lpstr>
      <vt:lpstr>Supply and Demand at Work</vt:lpstr>
      <vt:lpstr>Supply and Demand Graph</vt:lpstr>
      <vt:lpstr>Prices as Signals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Demand, Supply and Market Equilibrium</dc:title>
  <dc:creator>WCPSS</dc:creator>
  <cp:lastModifiedBy>Guy McConnell</cp:lastModifiedBy>
  <cp:revision>37</cp:revision>
  <dcterms:created xsi:type="dcterms:W3CDTF">2009-12-08T12:49:21Z</dcterms:created>
  <dcterms:modified xsi:type="dcterms:W3CDTF">2016-12-11T15:37:12Z</dcterms:modified>
</cp:coreProperties>
</file>