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69" r:id="rId26"/>
    <p:sldId id="271" r:id="rId27"/>
    <p:sldId id="272" r:id="rId28"/>
    <p:sldId id="273" r:id="rId29"/>
    <p:sldId id="274" r:id="rId30"/>
    <p:sldId id="275" r:id="rId31"/>
    <p:sldId id="276" r:id="rId32"/>
    <p:sldId id="284" r:id="rId33"/>
    <p:sldId id="277" r:id="rId34"/>
    <p:sldId id="278" r:id="rId35"/>
    <p:sldId id="279" r:id="rId36"/>
    <p:sldId id="301" r:id="rId37"/>
    <p:sldId id="286" r:id="rId38"/>
    <p:sldId id="281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51" autoAdjust="0"/>
  </p:normalViewPr>
  <p:slideViewPr>
    <p:cSldViewPr snapToGrid="0" snapToObjects="1">
      <p:cViewPr varScale="1">
        <p:scale>
          <a:sx n="63" d="100"/>
          <a:sy n="63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707C-A043-8143-9099-66E00E910781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6EC93-E8CF-CF45-901B-1D636B6D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3D938-8557-AD42-AF5D-AA64220FEAFE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A2F009-D8A8-8E48-A3D1-CC327487D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5F472B-0244-7A4E-94AD-5226B3E61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9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Businesses and Government in the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7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2400" dirty="0"/>
              <a:t>Owners do not have to devote time to make money.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Stockholders have limited liability; they only lose what they put in.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Individuals trained in specific areas make decisions.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3328968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Decisions are slow.  Interest of the board may differ from the stockholders.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Often expensive and complex to set up.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Double taxation.  Govt. taxes corporate profit, then individual shares.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Stockholders have little or no say in how business is run.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8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Franchises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/>
              <a:t>A business uses an already established name.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Franchiser</a:t>
            </a:r>
            <a:r>
              <a:rPr lang="en-US" sz="2800" dirty="0"/>
              <a:t>:  Sells the name.  Help train employees and set up the business.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Franchisee</a:t>
            </a:r>
            <a:r>
              <a:rPr lang="en-US" sz="2800" dirty="0"/>
              <a:t>:  Person buying the name.  Pay a start-up fee and an annual fee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457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Wanna</a:t>
            </a:r>
            <a:r>
              <a:rPr lang="en-US" dirty="0" smtClean="0"/>
              <a:t> Franchise a McDonalds? Who Doesn’t?!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33" y="2084294"/>
            <a:ext cx="4654290" cy="416666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Start up cost is anywhere from $1-2 million</a:t>
            </a:r>
          </a:p>
          <a:p>
            <a:pPr lvl="1"/>
            <a:r>
              <a:rPr lang="en-US" sz="2600" dirty="0" smtClean="0"/>
              <a:t>40% of which must be paid in cash or other non-borrowed money</a:t>
            </a:r>
          </a:p>
          <a:p>
            <a:r>
              <a:rPr lang="en-US" sz="2800" dirty="0" smtClean="0"/>
              <a:t>You must pay </a:t>
            </a:r>
            <a:r>
              <a:rPr lang="en-US" sz="2800" dirty="0" err="1" smtClean="0"/>
              <a:t>McD’s</a:t>
            </a:r>
            <a:r>
              <a:rPr lang="en-US" sz="2800" dirty="0" smtClean="0"/>
              <a:t> 4% of your sales, or 4 cents of every dollar.</a:t>
            </a:r>
          </a:p>
          <a:p>
            <a:r>
              <a:rPr lang="en-US" sz="2800" dirty="0" smtClean="0"/>
              <a:t>You must pay rent to </a:t>
            </a:r>
            <a:r>
              <a:rPr lang="en-US" sz="2800" dirty="0" err="1" smtClean="0"/>
              <a:t>McD’s</a:t>
            </a:r>
            <a:endParaRPr lang="en-US" sz="2800" dirty="0" smtClean="0"/>
          </a:p>
          <a:p>
            <a:r>
              <a:rPr lang="en-US" sz="2800" dirty="0" smtClean="0"/>
              <a:t>You must attend Hamburger University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22" y="2084294"/>
            <a:ext cx="4037113" cy="44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001000" cy="1447800"/>
          </a:xfrm>
        </p:spPr>
        <p:txBody>
          <a:bodyPr lIns="0" rIns="0" bIns="0" anchor="b">
            <a:normAutofit fontScale="90000"/>
          </a:bodyPr>
          <a:lstStyle/>
          <a:p>
            <a:r>
              <a:rPr lang="en-US"/>
              <a:t>Government Regulation of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80000"/>
              </a:lnSpc>
            </a:pPr>
            <a:r>
              <a:rPr lang="en-US" sz="2400" u="sng"/>
              <a:t>Maintaining Economic Competition:</a:t>
            </a:r>
            <a:r>
              <a:rPr lang="en-US" sz="2400"/>
              <a:t> Markets work the best when there are lots of buyers and lots of sellers.  This fosters competition which is good for consumers.</a:t>
            </a:r>
          </a:p>
          <a:p>
            <a:pPr marL="273050" indent="-273050">
              <a:lnSpc>
                <a:spcPct val="80000"/>
              </a:lnSpc>
            </a:pPr>
            <a:r>
              <a:rPr lang="en-US" sz="2400" b="1"/>
              <a:t>Monopolies</a:t>
            </a:r>
            <a:r>
              <a:rPr lang="en-US" sz="2400"/>
              <a:t> – market controlled by one business.  Often results in high prices and low quality products.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    - Sherman Anti-trust Act (1890) – banned illegal business combinations and monopolies 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- The government has used the Sherman Anti-trust Act several times to prevent a single business owner from controlling prices and products.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JP Morgan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Northern Securities in 1904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John D. Rockefeller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Standard Oil in 1911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AT&amp;T in 1974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		Microsoft in 2004</a:t>
            </a:r>
          </a:p>
          <a:p>
            <a:pPr marL="273050" indent="-273050"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3908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Government Regulation of Competition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10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Natural monopolies – LEGAL: Local utilities like water, electricity, natural gas, cable, etc. – Competition isn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efficient, so businesses are allowed to be monopolies but are heavily regulated by the govt. to ensure proper market practices.</a:t>
            </a:r>
          </a:p>
          <a:p>
            <a:pPr>
              <a:lnSpc>
                <a:spcPct val="80000"/>
              </a:lnSpc>
            </a:pPr>
            <a:r>
              <a:rPr lang="en-US" sz="2400"/>
              <a:t>Oligopolies – market control by a few – LEGAL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/>
              <a:t>        - Car manufacturers, oil companies, etc.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6632" name="Picture 8" descr="History-Of-Chevrolet-C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667125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Ford-Logo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5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Government Regulation of Competition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42672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/>
              <a:t>Mergers</a:t>
            </a:r>
            <a:r>
              <a:rPr lang="en-US" sz="2000"/>
              <a:t> – combination of businesses – LEGAL as long as the merger does not create a monopoly.  The govt. can prevent a merger that will cause one.  (Food Lion in NC)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- Vertical- merge different levels/stages of production.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	Ex: Hog farm &amp; trucking company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- Horizontal – merger of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like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companies for efficiency.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     Ex: BellSouth/Cingular/SBC/AT&amp;T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- Conglomerates – merger of various businesses for profit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/>
              <a:t>       Ex: GE – electricity, insurance, real estate, NBC</a:t>
            </a:r>
          </a:p>
        </p:txBody>
      </p:sp>
      <p:pic>
        <p:nvPicPr>
          <p:cNvPr id="22537" name="Picture 9" descr="g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68725"/>
            <a:ext cx="3095625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att-fcc-tmobile-merger-s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65760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9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Indicators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Indicators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8175" y="1752601"/>
            <a:ext cx="8341020" cy="48719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1. </a:t>
            </a:r>
            <a:r>
              <a:rPr lang="en-US" b="1" dirty="0" smtClean="0"/>
              <a:t>Inflation</a:t>
            </a:r>
            <a:r>
              <a:rPr lang="en-US" dirty="0" smtClean="0"/>
              <a:t>: A decline in the value of money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Purchasing power: the amount a dollar can buy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8941"/>
            <a:ext cx="9144000" cy="40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2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Inflation</a:t>
            </a:r>
            <a:br>
              <a:rPr lang="en-US" dirty="0" smtClean="0"/>
            </a:br>
            <a:r>
              <a:rPr lang="en-US" sz="3600" dirty="0" smtClean="0"/>
              <a:t>Purchasing Power 100 years ago…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2702859" cy="3228788"/>
          </a:xfrm>
        </p:spPr>
        <p:txBody>
          <a:bodyPr/>
          <a:lstStyle/>
          <a:p>
            <a:r>
              <a:rPr lang="en-US" dirty="0" smtClean="0"/>
              <a:t>7 cents</a:t>
            </a:r>
          </a:p>
          <a:p>
            <a:r>
              <a:rPr lang="en-US" dirty="0" smtClean="0"/>
              <a:t>34 cents</a:t>
            </a:r>
          </a:p>
          <a:p>
            <a:r>
              <a:rPr lang="en-US" dirty="0" smtClean="0"/>
              <a:t>25 cents</a:t>
            </a:r>
          </a:p>
          <a:p>
            <a:r>
              <a:rPr lang="en-US" dirty="0" smtClean="0"/>
              <a:t>26 cents</a:t>
            </a:r>
          </a:p>
          <a:p>
            <a:r>
              <a:rPr lang="en-US" dirty="0" smtClean="0"/>
              <a:t>$3-$5</a:t>
            </a:r>
          </a:p>
          <a:p>
            <a:r>
              <a:rPr lang="en-US" dirty="0" smtClean="0"/>
              <a:t>10-15 cents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931646" y="2971800"/>
            <a:ext cx="2423459" cy="3228788"/>
          </a:xfrm>
        </p:spPr>
        <p:txBody>
          <a:bodyPr/>
          <a:lstStyle/>
          <a:p>
            <a:r>
              <a:rPr lang="en-US" dirty="0" smtClean="0"/>
              <a:t>$1.50</a:t>
            </a:r>
          </a:p>
          <a:p>
            <a:r>
              <a:rPr lang="en-US" dirty="0" smtClean="0"/>
              <a:t>$2.11</a:t>
            </a:r>
          </a:p>
          <a:p>
            <a:r>
              <a:rPr lang="en-US" dirty="0" smtClean="0"/>
              <a:t>$3.75</a:t>
            </a:r>
          </a:p>
          <a:p>
            <a:r>
              <a:rPr lang="en-US" dirty="0" smtClean="0"/>
              <a:t>$6-$8</a:t>
            </a:r>
          </a:p>
          <a:p>
            <a:r>
              <a:rPr lang="en-US" dirty="0" smtClean="0"/>
              <a:t>$75-110</a:t>
            </a:r>
          </a:p>
          <a:p>
            <a:r>
              <a:rPr lang="en-US" dirty="0" smtClean="0"/>
              <a:t>US </a:t>
            </a:r>
            <a:r>
              <a:rPr lang="en-US" dirty="0" err="1" smtClean="0"/>
              <a:t>avg</a:t>
            </a:r>
            <a:r>
              <a:rPr lang="en-US" dirty="0" smtClean="0"/>
              <a:t> of $8.61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4300" y="2971800"/>
            <a:ext cx="1663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Loaf of bread</a:t>
            </a:r>
          </a:p>
          <a:p>
            <a:endParaRPr lang="en-US" dirty="0" smtClean="0"/>
          </a:p>
          <a:p>
            <a:r>
              <a:rPr lang="en-US" dirty="0" smtClean="0"/>
              <a:t>Dozen eggs</a:t>
            </a:r>
          </a:p>
          <a:p>
            <a:endParaRPr lang="en-US" dirty="0" smtClean="0"/>
          </a:p>
          <a:p>
            <a:r>
              <a:rPr lang="en-US" dirty="0" smtClean="0"/>
              <a:t>Gallon of milk</a:t>
            </a:r>
          </a:p>
          <a:p>
            <a:endParaRPr lang="en-US" dirty="0"/>
          </a:p>
          <a:p>
            <a:r>
              <a:rPr lang="en-US" dirty="0" smtClean="0"/>
              <a:t>Pound of steak</a:t>
            </a:r>
          </a:p>
          <a:p>
            <a:endParaRPr lang="en-US" dirty="0"/>
          </a:p>
          <a:p>
            <a:r>
              <a:rPr lang="en-US" dirty="0" smtClean="0"/>
              <a:t>Shoes</a:t>
            </a:r>
          </a:p>
          <a:p>
            <a:endParaRPr lang="en-US" dirty="0"/>
          </a:p>
          <a:p>
            <a:r>
              <a:rPr lang="en-US" dirty="0" smtClean="0"/>
              <a:t>Movie Tickets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6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Hyperinflation in Zimbabwe</a:t>
            </a:r>
            <a:br>
              <a:rPr lang="en-US" dirty="0" smtClean="0"/>
            </a:br>
            <a:r>
              <a:rPr lang="en-US" sz="2700" dirty="0" smtClean="0"/>
              <a:t>“Where everyone can be a billionaire!”</a:t>
            </a:r>
            <a:endParaRPr lang="en-US" sz="2700" dirty="0"/>
          </a:p>
        </p:txBody>
      </p:sp>
      <p:pic>
        <p:nvPicPr>
          <p:cNvPr id="10" name="Picture 9" descr="Zim-Hyperinfl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-1538941"/>
            <a:ext cx="5453529" cy="10889217"/>
          </a:xfrm>
          <a:prstGeom prst="rect">
            <a:avLst/>
          </a:prstGeom>
        </p:spPr>
      </p:pic>
      <p:pic>
        <p:nvPicPr>
          <p:cNvPr id="2" name="Picture 1" descr="Screen Shot 2015-12-31 at 4.2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915647" cy="3730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706" y="5483412"/>
            <a:ext cx="443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these currencies were ended, the exchange rate was $1 for 35 quadrillion Zimbabwe dollars.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0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Types, Costs and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9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882"/>
            <a:ext cx="7543800" cy="1262529"/>
          </a:xfrm>
        </p:spPr>
        <p:txBody>
          <a:bodyPr/>
          <a:lstStyle/>
          <a:p>
            <a:r>
              <a:rPr lang="en-US" dirty="0" smtClean="0"/>
              <a:t>Economic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2824"/>
            <a:ext cx="6949440" cy="49305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2. </a:t>
            </a:r>
            <a:r>
              <a:rPr lang="en-US" b="1" dirty="0"/>
              <a:t>Consumer Price </a:t>
            </a:r>
            <a:r>
              <a:rPr lang="en-US" b="1" dirty="0" smtClean="0"/>
              <a:t>Index - </a:t>
            </a:r>
            <a:r>
              <a:rPr lang="en-US" sz="2000" dirty="0" smtClean="0"/>
              <a:t>Change </a:t>
            </a:r>
            <a:r>
              <a:rPr lang="en-US" sz="2000" dirty="0"/>
              <a:t>in price over time of a specific group of goods and services the average household uses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b="1" dirty="0"/>
              <a:t>FOOD AND BEVERAGES </a:t>
            </a:r>
            <a:r>
              <a:rPr lang="en-US" dirty="0"/>
              <a:t>(breakfast cereal, milk, coffee, chicken, wine, full service meals and snacks);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HOUSING</a:t>
            </a:r>
            <a:r>
              <a:rPr lang="en-US" dirty="0"/>
              <a:t> (rent of primary residence, owners' equivalent rent, fuel oil, bedroom furniture);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APPAREL</a:t>
            </a:r>
            <a:r>
              <a:rPr lang="en-US" dirty="0"/>
              <a:t> (men's shirts and sweaters, women's dresses, jewelry);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TRANSPORTATION</a:t>
            </a:r>
            <a:r>
              <a:rPr lang="en-US" dirty="0"/>
              <a:t> (new vehicles, airline fares, gasoline, motor vehicle insurance);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MEDICAL CARE </a:t>
            </a:r>
            <a:r>
              <a:rPr lang="en-US" dirty="0"/>
              <a:t>(prescription drugs and medical supplies, physicians' services, eyeglasses and eye care, hospital services);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RECREATION</a:t>
            </a:r>
            <a:r>
              <a:rPr lang="en-US" dirty="0"/>
              <a:t> (televisions, cable television, pets and pet products, sports equipment, admissions);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EDUCATION AND COMMUNICATION </a:t>
            </a:r>
            <a:r>
              <a:rPr lang="en-US" dirty="0"/>
              <a:t>(college tuition, postage, telephone services, computer software and accessories);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OTHER GOODS AND SERVICES </a:t>
            </a:r>
            <a:r>
              <a:rPr lang="en-US" dirty="0"/>
              <a:t>(tobacco and smoking products, haircuts and other personal services, funeral expenses).</a:t>
            </a:r>
          </a:p>
        </p:txBody>
      </p:sp>
    </p:spTree>
    <p:extLst>
      <p:ext uri="{BB962C8B-B14F-4D97-AF65-F5344CB8AC3E}">
        <p14:creationId xmlns:p14="http://schemas.microsoft.com/office/powerpoint/2010/main" val="27050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89953"/>
            <a:ext cx="6949440" cy="162111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3. </a:t>
            </a:r>
            <a:r>
              <a:rPr lang="en-US" b="1" dirty="0"/>
              <a:t>Unemployment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Unemployment rate: Percentage of the labor force without jobs but actively looking for work.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198"/>
            <a:ext cx="9144000" cy="35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the unemployment rate is 5%, down from 10% in October of 2010. </a:t>
            </a:r>
          </a:p>
          <a:p>
            <a:pPr lvl="1"/>
            <a:r>
              <a:rPr lang="en-US" dirty="0" smtClean="0"/>
              <a:t>This is still 7.9 million people, but still a pretty low rate.</a:t>
            </a:r>
          </a:p>
          <a:p>
            <a:pPr lvl="1"/>
            <a:r>
              <a:rPr lang="en-US" dirty="0" smtClean="0"/>
              <a:t>In 1933, the unemployment rate hit 25%.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 smtClean="0"/>
              <a:t>Cyclical</a:t>
            </a:r>
            <a:r>
              <a:rPr lang="en-US" sz="2800" dirty="0"/>
              <a:t>:  Associated with the ups and downs of the economy.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Structural</a:t>
            </a:r>
            <a:r>
              <a:rPr lang="en-US" sz="2800" dirty="0"/>
              <a:t>:  Changes in the economy based on technology.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Seasonal</a:t>
            </a:r>
            <a:r>
              <a:rPr lang="en-US" sz="2800" dirty="0"/>
              <a:t>:  Based on weather.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Frictional</a:t>
            </a:r>
            <a:r>
              <a:rPr lang="en-US" sz="2800" dirty="0"/>
              <a:t>:  Based on people being terminated or looking for new jobs.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7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4</a:t>
            </a:r>
            <a:r>
              <a:rPr lang="en-US" b="1" dirty="0"/>
              <a:t>. Gross Domestic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The total dollar value of all final goods and services produced and sold in the nation during a single year. Only new goods are </a:t>
            </a:r>
            <a:r>
              <a:rPr lang="en-US" sz="2200" dirty="0" smtClean="0"/>
              <a:t>counted.</a:t>
            </a:r>
            <a:endParaRPr lang="en-US" sz="2200" dirty="0"/>
          </a:p>
          <a:p>
            <a:pPr lvl="2"/>
            <a:r>
              <a:rPr lang="en-US" dirty="0" smtClean="0"/>
              <a:t>The GDP of the US in 2014 was $17.42 TRILLION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5294"/>
            <a:ext cx="9144000" cy="31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94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Ups and Downs of the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Cycle</a:t>
            </a:r>
            <a:br>
              <a:rPr lang="en-US" dirty="0" smtClean="0"/>
            </a:br>
            <a:r>
              <a:rPr lang="en-US" sz="2400" dirty="0" smtClean="0"/>
              <a:t>4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/>
              <a:t>Prosperity / Expansion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The economy is improving and business activity increases.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Businesses produce more and hire more employees.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Consumers buy </a:t>
            </a:r>
            <a:r>
              <a:rPr lang="en-US" sz="2800" dirty="0" smtClean="0"/>
              <a:t>more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71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Boom / Peak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Economic activity is at its peak.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Businesses are working at full capacity.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Stores are selling at record amounts.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Peak:  Highest point of the Boom </a:t>
            </a:r>
            <a:r>
              <a:rPr lang="en-US" sz="2800" dirty="0" smtClean="0"/>
              <a:t>cycle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1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Recession</a:t>
            </a:r>
            <a:endParaRPr lang="en-US" sz="3200" b="1" dirty="0" smtClean="0"/>
          </a:p>
          <a:p>
            <a:pPr lvl="0">
              <a:spcBef>
                <a:spcPts val="0"/>
              </a:spcBef>
            </a:pPr>
            <a:r>
              <a:rPr lang="en-US" sz="2800" dirty="0"/>
              <a:t>The economy slows down.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Production is cut down.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Workers are laid off.</a:t>
            </a:r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07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3200" b="1" dirty="0" smtClean="0"/>
              <a:t>Trough</a:t>
            </a:r>
            <a:endParaRPr lang="en-US" sz="3200" b="1" dirty="0" smtClean="0"/>
          </a:p>
          <a:p>
            <a:pPr lvl="0">
              <a:spcBef>
                <a:spcPts val="0"/>
              </a:spcBef>
            </a:pPr>
            <a:r>
              <a:rPr lang="en-US" sz="2800" dirty="0" smtClean="0"/>
              <a:t>Lowest </a:t>
            </a:r>
            <a:r>
              <a:rPr lang="en-US" sz="2800" dirty="0"/>
              <a:t>period for production.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Unemployment is high.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People do not buy as much.</a:t>
            </a:r>
          </a:p>
          <a:p>
            <a:pPr lvl="0">
              <a:spcBef>
                <a:spcPts val="0"/>
              </a:spcBef>
            </a:pPr>
            <a:r>
              <a:rPr lang="en-US" sz="2800" b="1" dirty="0" smtClean="0"/>
              <a:t>Depression</a:t>
            </a:r>
            <a:r>
              <a:rPr lang="en-US" sz="2800" dirty="0"/>
              <a:t>:  A severe recession.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0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377" y="1969882"/>
            <a:ext cx="85402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A person that starts a business is an </a:t>
            </a:r>
            <a:r>
              <a:rPr lang="en-US" sz="2800" b="1" dirty="0"/>
              <a:t>entrepreneur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smtClean="0"/>
              <a:t>	Four </a:t>
            </a:r>
            <a:r>
              <a:rPr lang="en-US" sz="2800" dirty="0"/>
              <a:t>elements of business</a:t>
            </a:r>
          </a:p>
          <a:p>
            <a:pPr lvl="0"/>
            <a:r>
              <a:rPr lang="en-US" sz="2800" dirty="0" smtClean="0"/>
              <a:t>		1. Expenses </a:t>
            </a:r>
            <a:endParaRPr lang="en-US" sz="2800" dirty="0"/>
          </a:p>
          <a:p>
            <a:pPr lvl="0"/>
            <a:r>
              <a:rPr lang="en-US" sz="2800" dirty="0" smtClean="0"/>
              <a:t>		2. Advertising</a:t>
            </a:r>
            <a:endParaRPr lang="en-US" sz="2800" dirty="0"/>
          </a:p>
          <a:p>
            <a:pPr lvl="0"/>
            <a:r>
              <a:rPr lang="en-US" sz="2800" dirty="0" smtClean="0"/>
              <a:t>		3. Receipts </a:t>
            </a:r>
            <a:r>
              <a:rPr lang="en-US" sz="2800" dirty="0"/>
              <a:t>and record keeping</a:t>
            </a:r>
          </a:p>
          <a:p>
            <a:pPr lvl="0"/>
            <a:r>
              <a:rPr lang="en-US" sz="2800" dirty="0" smtClean="0"/>
              <a:t>		4. Risk</a:t>
            </a:r>
            <a:r>
              <a:rPr lang="en-US" sz="2800" dirty="0"/>
              <a:t>: (profit vs. loss) </a:t>
            </a:r>
            <a:endParaRPr lang="en-US" sz="2800" dirty="0" smtClean="0"/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Ideas </a:t>
            </a:r>
            <a:r>
              <a:rPr lang="en-US" sz="2800" dirty="0"/>
              <a:t>to consider:</a:t>
            </a:r>
          </a:p>
          <a:p>
            <a:pPr lvl="0"/>
            <a:r>
              <a:rPr lang="en-US" sz="2800" dirty="0" smtClean="0"/>
              <a:t>		1. Establish </a:t>
            </a:r>
            <a:r>
              <a:rPr lang="en-US" sz="2800" dirty="0"/>
              <a:t>an inventory.</a:t>
            </a:r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	2. Technology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 smtClean="0"/>
              <a:t>		3. Time</a:t>
            </a:r>
            <a:r>
              <a:rPr lang="en-US" sz="2800" dirty="0"/>
              <a:t>:  Consider opportunity cost.  </a:t>
            </a:r>
          </a:p>
        </p:txBody>
      </p:sp>
    </p:spTree>
    <p:extLst>
      <p:ext uri="{BB962C8B-B14F-4D97-AF65-F5344CB8AC3E}">
        <p14:creationId xmlns:p14="http://schemas.microsoft.com/office/powerpoint/2010/main" val="428210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7246620" cy="434099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depression begins in 1929, starting with the stock market crash that occurred on October 29, 1929 – this is known as “Black Tuesday.”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couple years prior to the crash, stock market prices were at their highest.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Over 16 million shares of stock were sold that day.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Banks had invested money into the stock market so when people went to get their money, it was gone!</a:t>
            </a:r>
            <a:endParaRPr lang="en-US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average family income fell from $2,300 to $1,600.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1930: </a:t>
            </a:r>
            <a:r>
              <a:rPr lang="en-US" dirty="0" smtClean="0"/>
              <a:t>4 </a:t>
            </a:r>
            <a:r>
              <a:rPr lang="en-US" dirty="0"/>
              <a:t>million Americans were unemployed.  By 1933 the number tripled.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Herbert Hoover was President during the beginning years of the Depression (1928 to 1932).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7246620" cy="441570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FDR’s plan to end the depression. </a:t>
            </a:r>
            <a:r>
              <a:rPr lang="en-US" dirty="0" smtClean="0"/>
              <a:t>Roosevelt </a:t>
            </a:r>
            <a:r>
              <a:rPr lang="en-US" dirty="0"/>
              <a:t>had 3 R’s: Relief, Recovery, and Reform, that were implemented to help the economy.</a:t>
            </a:r>
          </a:p>
          <a:p>
            <a:pPr lvl="0">
              <a:spcBef>
                <a:spcPts val="0"/>
              </a:spcBef>
            </a:pPr>
            <a:r>
              <a:rPr lang="en-US" dirty="0"/>
              <a:t>Began “fireside chats” insuring Americans the situation would improve.</a:t>
            </a:r>
          </a:p>
          <a:p>
            <a:pPr lvl="0">
              <a:spcBef>
                <a:spcPts val="0"/>
              </a:spcBef>
            </a:pPr>
            <a:r>
              <a:rPr lang="en-US" dirty="0"/>
              <a:t>Hundred Days Congress:  March 9-June 16, 1933.  Congress passed 15 bills.  Most were written by FDR.</a:t>
            </a:r>
          </a:p>
          <a:p>
            <a:pPr lvl="0">
              <a:spcBef>
                <a:spcPts val="0"/>
              </a:spcBef>
            </a:pPr>
            <a:r>
              <a:rPr lang="en-US" dirty="0"/>
              <a:t>These bills passed by Congress created public works projects and opened up millions of jobs for the unemployed.</a:t>
            </a:r>
          </a:p>
          <a:p>
            <a:pPr lvl="0">
              <a:spcBef>
                <a:spcPts val="0"/>
              </a:spcBef>
            </a:pPr>
            <a:r>
              <a:rPr lang="en-US" dirty="0"/>
              <a:t>However, he firstly had to restore faith in banks.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9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Fiscal and Monetary Policy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Glass</a:t>
            </a:r>
            <a:r>
              <a:rPr lang="en-US" sz="2800" dirty="0"/>
              <a:t>-</a:t>
            </a:r>
            <a:r>
              <a:rPr lang="en-US" sz="2800" dirty="0" err="1"/>
              <a:t>Steagall</a:t>
            </a:r>
            <a:r>
              <a:rPr lang="en-US" sz="2800" dirty="0"/>
              <a:t> Act (1933):  Banks could not invest in the stock market.  Created the </a:t>
            </a:r>
            <a:r>
              <a:rPr lang="en-US" sz="2800" b="1" dirty="0"/>
              <a:t>FDIC</a:t>
            </a:r>
            <a:r>
              <a:rPr lang="en-US" sz="2800" dirty="0"/>
              <a:t> to insure deposits</a:t>
            </a:r>
            <a:r>
              <a:rPr lang="en-US" sz="2800" dirty="0" smtClean="0"/>
              <a:t>.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Today the FDIC insures deposits up to $250,000</a:t>
            </a: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nations economy would now be split into fiscal and monetary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415708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2800" dirty="0"/>
              <a:t>The way the government taxes and spends money.</a:t>
            </a:r>
          </a:p>
          <a:p>
            <a:pPr lvl="0">
              <a:spcBef>
                <a:spcPts val="0"/>
              </a:spcBef>
            </a:pPr>
            <a:r>
              <a:rPr lang="en-US" sz="2800" b="1" dirty="0"/>
              <a:t>In a recession</a:t>
            </a:r>
            <a:r>
              <a:rPr lang="en-US" sz="28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The government spends more money on public works projects in order to provide jobs.  This keeps companies running and workers employed.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Provides money to people and increases demand. </a:t>
            </a:r>
            <a:r>
              <a:rPr lang="en-US" sz="2800" dirty="0" smtClean="0"/>
              <a:t>Producers </a:t>
            </a:r>
            <a:r>
              <a:rPr lang="en-US" sz="2800" dirty="0"/>
              <a:t>will then increase supply.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Tax cuts: </a:t>
            </a:r>
            <a:r>
              <a:rPr lang="en-US" sz="2800" dirty="0" smtClean="0"/>
              <a:t>Gives </a:t>
            </a:r>
            <a:r>
              <a:rPr lang="en-US" sz="2800" dirty="0"/>
              <a:t>people more money to spend.</a:t>
            </a:r>
          </a:p>
          <a:p>
            <a:pPr lvl="0">
              <a:spcBef>
                <a:spcPts val="0"/>
              </a:spcBef>
            </a:pPr>
            <a:r>
              <a:rPr lang="en-US" sz="2800" b="1" dirty="0" smtClean="0"/>
              <a:t>During a peak</a:t>
            </a:r>
            <a:r>
              <a:rPr lang="en-US" sz="2800" dirty="0" smtClean="0"/>
              <a:t>: Government will increase taxes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7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6825"/>
            <a:ext cx="7467828" cy="449042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way the government regulates the amount of money in circulation. </a:t>
            </a:r>
            <a:r>
              <a:rPr lang="en-US" b="1" dirty="0" smtClean="0"/>
              <a:t>The </a:t>
            </a:r>
            <a:r>
              <a:rPr lang="en-US" b="1" dirty="0"/>
              <a:t>Federal Reserve </a:t>
            </a:r>
            <a:r>
              <a:rPr lang="en-US" dirty="0"/>
              <a:t>(FED) is in control of monetary policy</a:t>
            </a:r>
            <a:r>
              <a:rPr lang="en-US" dirty="0" smtClean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Fed Prints new money and destroys old money. 12 branches throughout the US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Banks borrow and send money to the Federal Reserve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Federal Open Market Committee </a:t>
            </a:r>
            <a:r>
              <a:rPr lang="en-US" dirty="0" smtClean="0"/>
              <a:t>(FOMC) decides policies about money for the Federal Reserve.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Tight Money Policy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Loose Money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6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ederal_Reserve_Districts_Map_-_Banks_&amp;_Branche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2" r="-3262"/>
          <a:stretch>
            <a:fillRect/>
          </a:stretch>
        </p:blipFill>
        <p:spPr>
          <a:xfrm>
            <a:off x="-304800" y="0"/>
            <a:ext cx="9829800" cy="6858000"/>
          </a:xfrm>
        </p:spPr>
      </p:pic>
    </p:spTree>
    <p:extLst>
      <p:ext uri="{BB962C8B-B14F-4D97-AF65-F5344CB8AC3E}">
        <p14:creationId xmlns:p14="http://schemas.microsoft.com/office/powerpoint/2010/main" val="89581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2-10 at 10.0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3879"/>
          <a:stretch>
            <a:fillRect/>
          </a:stretch>
        </p:blipFill>
        <p:spPr>
          <a:xfrm>
            <a:off x="-199189" y="0"/>
            <a:ext cx="9343189" cy="6858000"/>
          </a:xfrm>
        </p:spPr>
      </p:pic>
    </p:spTree>
    <p:extLst>
      <p:ext uri="{BB962C8B-B14F-4D97-AF65-F5344CB8AC3E}">
        <p14:creationId xmlns:p14="http://schemas.microsoft.com/office/powerpoint/2010/main" val="111153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04214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The Fed will control money supply depending on how the economy is doing.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1. Raise or lower the </a:t>
            </a:r>
            <a:r>
              <a:rPr lang="en-US" sz="2600" b="1" dirty="0" smtClean="0"/>
              <a:t>discount rate</a:t>
            </a:r>
            <a:r>
              <a:rPr lang="en-US" sz="2600" dirty="0" smtClean="0"/>
              <a:t>: the rate the Fed charges member banks for loans.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2. Raise or lower </a:t>
            </a:r>
            <a:r>
              <a:rPr lang="en-US" sz="2600" b="1" dirty="0" smtClean="0"/>
              <a:t>reserve requirements</a:t>
            </a:r>
            <a:r>
              <a:rPr lang="en-US" sz="2600" dirty="0" smtClean="0"/>
              <a:t>: banks must keep a certain percentage of their money in the Federal Reserve. Banks loan out money not in reserve to make their own $$.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3. </a:t>
            </a:r>
            <a:r>
              <a:rPr lang="en-US" sz="2600" b="1" dirty="0" smtClean="0"/>
              <a:t>Open Market Operations</a:t>
            </a:r>
            <a:r>
              <a:rPr lang="en-US" sz="2600" dirty="0" smtClean="0"/>
              <a:t>: buying and selling US </a:t>
            </a:r>
            <a:r>
              <a:rPr lang="en-US" sz="2600" dirty="0" err="1" smtClean="0"/>
              <a:t>Govt</a:t>
            </a:r>
            <a:r>
              <a:rPr lang="en-US" sz="2600" dirty="0" smtClean="0"/>
              <a:t> Bonds and Treasury Bills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Monetary Policy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Loose Money Policy (Expansionary)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971799"/>
            <a:ext cx="3429000" cy="340368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dirty="0" smtClean="0"/>
              <a:t>Easy </a:t>
            </a:r>
            <a:r>
              <a:rPr lang="en-US" sz="2400" dirty="0"/>
              <a:t>to borrow	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Consumers </a:t>
            </a:r>
            <a:r>
              <a:rPr lang="en-US" sz="2400" dirty="0"/>
              <a:t>buy more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 Business expansion	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Employment </a:t>
            </a:r>
            <a:r>
              <a:rPr lang="en-US" sz="2400" dirty="0"/>
              <a:t>increases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/>
              <a:t>Spending </a:t>
            </a:r>
            <a:r>
              <a:rPr lang="en-US" sz="2400" dirty="0" smtClean="0"/>
              <a:t>increases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**May lead to </a:t>
            </a:r>
            <a:r>
              <a:rPr lang="en-US" sz="2400" b="1" dirty="0" smtClean="0"/>
              <a:t>inflation</a:t>
            </a:r>
            <a:endParaRPr lang="en-US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Tight Money Policy (</a:t>
            </a:r>
            <a:r>
              <a:rPr lang="en-US" b="1" dirty="0" err="1" smtClean="0"/>
              <a:t>Contractionary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26105" y="2971800"/>
            <a:ext cx="3937785" cy="34036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dirty="0"/>
              <a:t>Difficult to borrow	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Consumers </a:t>
            </a:r>
            <a:r>
              <a:rPr lang="en-US" sz="2400" dirty="0"/>
              <a:t>buy less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 No business </a:t>
            </a:r>
            <a:r>
              <a:rPr lang="en-US" sz="2400" dirty="0" smtClean="0"/>
              <a:t>expansion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Unemployment increases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Production decreases</a:t>
            </a:r>
            <a:endParaRPr lang="en-US" dirty="0" smtClean="0"/>
          </a:p>
          <a:p>
            <a:r>
              <a:rPr lang="en-US" sz="2400" dirty="0" smtClean="0"/>
              <a:t>**May lead to a </a:t>
            </a:r>
            <a:r>
              <a:rPr lang="en-US" sz="2400" b="1" dirty="0" smtClean="0"/>
              <a:t>recession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244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49042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 smtClean="0"/>
              <a:t>Fixed </a:t>
            </a:r>
            <a:r>
              <a:rPr lang="en-US" sz="5100" b="1" dirty="0"/>
              <a:t>Costs</a:t>
            </a:r>
            <a:r>
              <a:rPr lang="en-US" sz="5100" dirty="0"/>
              <a:t>: Expenses that are the same no matter how </a:t>
            </a:r>
            <a:r>
              <a:rPr lang="en-US" sz="5100" dirty="0" smtClean="0"/>
              <a:t>much is </a:t>
            </a:r>
            <a:r>
              <a:rPr lang="en-US" sz="5100" dirty="0"/>
              <a:t>produced.  </a:t>
            </a:r>
            <a:endParaRPr lang="en-US" sz="5100" dirty="0" smtClean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700" dirty="0" smtClean="0"/>
              <a:t>Examples</a:t>
            </a:r>
            <a:r>
              <a:rPr lang="en-US" sz="4700" dirty="0"/>
              <a:t>: Mortgage payment, property taxes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 smtClean="0"/>
              <a:t>Variable </a:t>
            </a:r>
            <a:r>
              <a:rPr lang="en-US" sz="5100" b="1" dirty="0"/>
              <a:t>Costs</a:t>
            </a:r>
            <a:r>
              <a:rPr lang="en-US" sz="5100" dirty="0"/>
              <a:t>: Expenses that change with the number </a:t>
            </a:r>
            <a:r>
              <a:rPr lang="en-US" sz="5100" dirty="0" smtClean="0"/>
              <a:t>of </a:t>
            </a:r>
            <a:r>
              <a:rPr lang="en-US" sz="5100" dirty="0"/>
              <a:t>items produced.  These increase as production grows and </a:t>
            </a:r>
            <a:r>
              <a:rPr lang="en-US" sz="5100" dirty="0" smtClean="0"/>
              <a:t>decreases </a:t>
            </a:r>
            <a:r>
              <a:rPr lang="en-US" sz="5100" dirty="0"/>
              <a:t>as production </a:t>
            </a:r>
            <a:r>
              <a:rPr lang="en-US" sz="5100" dirty="0" smtClean="0"/>
              <a:t>declines.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4700" dirty="0" smtClean="0"/>
              <a:t>Examples: Wages </a:t>
            </a:r>
            <a:r>
              <a:rPr lang="en-US" sz="4700" dirty="0"/>
              <a:t>and raw materials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 smtClean="0"/>
              <a:t>Total </a:t>
            </a:r>
            <a:r>
              <a:rPr lang="en-US" sz="5100" b="1" dirty="0"/>
              <a:t>Costs</a:t>
            </a:r>
            <a:r>
              <a:rPr lang="en-US" sz="5100" dirty="0"/>
              <a:t>:  Fixed Costs + Variable Costs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 smtClean="0"/>
              <a:t>Marginal </a:t>
            </a:r>
            <a:r>
              <a:rPr lang="en-US" sz="5100" b="1" dirty="0"/>
              <a:t>Costs</a:t>
            </a:r>
            <a:r>
              <a:rPr lang="en-US" sz="5100" dirty="0"/>
              <a:t>: the additional cost of producing one more </a:t>
            </a:r>
            <a:r>
              <a:rPr lang="en-US" sz="5100" dirty="0" smtClean="0"/>
              <a:t>unit</a:t>
            </a:r>
            <a:r>
              <a:rPr lang="en-US" sz="5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6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4655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Total </a:t>
            </a:r>
            <a:r>
              <a:rPr lang="en-US" sz="2600" b="1" dirty="0"/>
              <a:t>Revenue</a:t>
            </a:r>
            <a:r>
              <a:rPr lang="en-US" sz="2600" dirty="0"/>
              <a:t>: Number of items sold times the cost of that </a:t>
            </a:r>
            <a:r>
              <a:rPr lang="en-US" sz="2600" dirty="0" smtClean="0"/>
              <a:t>item</a:t>
            </a:r>
            <a:r>
              <a:rPr lang="en-US" sz="2600" dirty="0"/>
              <a:t>.  (40 drinks sold at a $1 each = $40 of total revenue)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Marginal </a:t>
            </a:r>
            <a:r>
              <a:rPr lang="en-US" sz="2600" b="1" dirty="0"/>
              <a:t>Revenue</a:t>
            </a:r>
            <a:r>
              <a:rPr lang="en-US" sz="2600" dirty="0"/>
              <a:t>: the change in total revenue when </a:t>
            </a:r>
            <a:r>
              <a:rPr lang="en-US" sz="2600" dirty="0" smtClean="0"/>
              <a:t>selling one </a:t>
            </a:r>
            <a:r>
              <a:rPr lang="en-US" sz="2600" dirty="0"/>
              <a:t>more unit.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 </a:t>
            </a:r>
            <a:r>
              <a:rPr lang="en-US" sz="2600" b="1" dirty="0" smtClean="0"/>
              <a:t>Marginal </a:t>
            </a:r>
            <a:r>
              <a:rPr lang="en-US" sz="2600" b="1" dirty="0"/>
              <a:t>Benefit</a:t>
            </a:r>
            <a:r>
              <a:rPr lang="en-US" sz="2600" dirty="0"/>
              <a:t>: the benefit received when producing one </a:t>
            </a:r>
            <a:r>
              <a:rPr lang="en-US" sz="2600" dirty="0" smtClean="0"/>
              <a:t>more </a:t>
            </a:r>
            <a:r>
              <a:rPr lang="en-US" sz="2600" dirty="0"/>
              <a:t>unit of something.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Cost</a:t>
            </a:r>
            <a:r>
              <a:rPr lang="en-US" sz="2600" b="1" dirty="0"/>
              <a:t>-Benefit Analysis</a:t>
            </a:r>
            <a:r>
              <a:rPr lang="en-US" sz="2600" dirty="0"/>
              <a:t>: the choice made by the consumer 	when deciding if the benefits outweigh the costs.  If they do </a:t>
            </a:r>
            <a:r>
              <a:rPr lang="en-US" sz="2600" dirty="0" smtClean="0"/>
              <a:t>not</a:t>
            </a:r>
            <a:r>
              <a:rPr lang="en-US" sz="2600" dirty="0"/>
              <a:t>, the chosen option should be rejected.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7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Types</a:t>
            </a:r>
            <a:br>
              <a:rPr lang="en-US" dirty="0" smtClean="0"/>
            </a:br>
            <a:r>
              <a:rPr lang="en-US" sz="2700" b="1" dirty="0" smtClean="0"/>
              <a:t>Sole Proprietorship</a:t>
            </a:r>
            <a:r>
              <a:rPr lang="en-US" sz="2700" dirty="0" smtClean="0"/>
              <a:t>: Owned and operated by one person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 smtClean="0"/>
              <a:t>Full </a:t>
            </a:r>
            <a:r>
              <a:rPr lang="en-US" sz="2800" dirty="0"/>
              <a:t>pride in owning the business	</a:t>
            </a:r>
            <a:endParaRPr lang="en-US" sz="2800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 smtClean="0"/>
              <a:t>Receive </a:t>
            </a:r>
            <a:r>
              <a:rPr lang="en-US" sz="2800" dirty="0"/>
              <a:t>all profits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 smtClean="0"/>
              <a:t>Quick </a:t>
            </a:r>
            <a:r>
              <a:rPr lang="en-US" sz="2800" dirty="0"/>
              <a:t>decisions because no consultation, no boss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 smtClean="0"/>
              <a:t>Relatively </a:t>
            </a:r>
            <a:r>
              <a:rPr lang="en-US" sz="2800" dirty="0"/>
              <a:t>low taxes	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26106" y="2971799"/>
            <a:ext cx="3429000" cy="36029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/>
              <a:t>Unlimited </a:t>
            </a:r>
            <a:r>
              <a:rPr lang="en-US" sz="2000" b="1" dirty="0"/>
              <a:t>liability </a:t>
            </a:r>
            <a:r>
              <a:rPr lang="en-US" sz="2000" dirty="0"/>
              <a:t>– the owner is financially responsible for any and all problems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Handle </a:t>
            </a:r>
            <a:r>
              <a:rPr lang="en-US" sz="2000" dirty="0"/>
              <a:t>all decisions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Business </a:t>
            </a:r>
            <a:r>
              <a:rPr lang="en-US" sz="2000" dirty="0"/>
              <a:t>depends on one person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Time </a:t>
            </a:r>
            <a:r>
              <a:rPr lang="en-US" sz="2000" dirty="0"/>
              <a:t>consuming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Difficult </a:t>
            </a:r>
            <a:r>
              <a:rPr lang="en-US" sz="2000" dirty="0"/>
              <a:t>to raise</a:t>
            </a:r>
            <a:r>
              <a:rPr lang="en-US" sz="2000" b="1" dirty="0"/>
              <a:t> financial capital</a:t>
            </a:r>
            <a:r>
              <a:rPr lang="en-US" sz="2000" dirty="0"/>
              <a:t> – the money needed to run a business or enable it to grow larger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4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33538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Losses are shared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More efficient that proprietorships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Pay taxes on share of profit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Easier to borrow money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Can usually raise more money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Each owner can bring their own talents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30550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Profits are shared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Unlimited liability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Must reach agreements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Committed partners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Legal structure difficult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26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590037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/>
              <a:t>When they start a business, partners draw up a legal agreement called </a:t>
            </a:r>
            <a:r>
              <a:rPr lang="en-US" sz="2600" b="1" u="sng" dirty="0"/>
              <a:t>articles of partnership</a:t>
            </a:r>
            <a:r>
              <a:rPr lang="en-US" sz="2600" dirty="0"/>
              <a:t>, which identifies how much money each will contribute and what role each will play in the business.  It also clarifies how they will share profits or losses</a:t>
            </a:r>
            <a:r>
              <a:rPr lang="en-US" sz="26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2600" b="1" dirty="0"/>
              <a:t>Limited partnership</a:t>
            </a:r>
            <a:r>
              <a:rPr lang="en-US" sz="2600" dirty="0"/>
              <a:t>:  Partners are not equal.</a:t>
            </a:r>
          </a:p>
          <a:p>
            <a:pPr lvl="2">
              <a:spcBef>
                <a:spcPts val="0"/>
              </a:spcBef>
            </a:pPr>
            <a:r>
              <a:rPr lang="en-US" sz="2600" b="1" dirty="0"/>
              <a:t>General partner</a:t>
            </a:r>
            <a:r>
              <a:rPr lang="en-US" sz="2600" dirty="0"/>
              <a:t>:  Majority of control.</a:t>
            </a:r>
          </a:p>
          <a:p>
            <a:pPr lvl="2">
              <a:spcBef>
                <a:spcPts val="0"/>
              </a:spcBef>
            </a:pPr>
            <a:r>
              <a:rPr lang="en-US" sz="2600" b="1" dirty="0" smtClean="0"/>
              <a:t>Limited partner</a:t>
            </a:r>
            <a:r>
              <a:rPr lang="en-US" sz="2600" dirty="0" smtClean="0"/>
              <a:t>:  Own a small part of the business.  They do not voice opinions.  They are only responsible for what they put in.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Joint </a:t>
            </a:r>
            <a:r>
              <a:rPr lang="en-US" sz="2600" b="1" dirty="0"/>
              <a:t>Ventures</a:t>
            </a:r>
            <a:r>
              <a:rPr lang="en-US" sz="2600" dirty="0"/>
              <a:t>:  Temporary partnership to do a job.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6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141761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Owned by </a:t>
            </a:r>
            <a:r>
              <a:rPr lang="en-US" sz="2400" dirty="0" smtClean="0"/>
              <a:t>many people.  </a:t>
            </a:r>
            <a:r>
              <a:rPr lang="en-US" sz="2400" dirty="0"/>
              <a:t>Treated as one person.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Started by a </a:t>
            </a:r>
            <a:r>
              <a:rPr lang="en-US" sz="2400" b="1" dirty="0"/>
              <a:t>founder</a:t>
            </a:r>
            <a:r>
              <a:rPr lang="en-US" sz="2400" dirty="0"/>
              <a:t> and owned by </a:t>
            </a:r>
            <a:r>
              <a:rPr lang="en-US" sz="2400" b="1" dirty="0"/>
              <a:t>stockholders</a:t>
            </a:r>
            <a:r>
              <a:rPr lang="en-US" sz="2400" dirty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State government issues a corporate </a:t>
            </a:r>
            <a:r>
              <a:rPr lang="en-US" sz="2400" b="1" dirty="0"/>
              <a:t>charter</a:t>
            </a:r>
            <a:r>
              <a:rPr lang="en-US" sz="2400" dirty="0"/>
              <a:t> to run the business.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The charter also specifies the amount of stock, or ownership shares of the corporation, that will be issued.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Stockholders will buy these stocks and become the owners of the corporation.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8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452</TotalTime>
  <Words>1870</Words>
  <Application>Microsoft Macintosh PowerPoint</Application>
  <PresentationFormat>On-screen Show (4:3)</PresentationFormat>
  <Paragraphs>245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Formal</vt:lpstr>
      <vt:lpstr>Unit 9 </vt:lpstr>
      <vt:lpstr>Business </vt:lpstr>
      <vt:lpstr>Business</vt:lpstr>
      <vt:lpstr>Business Costs</vt:lpstr>
      <vt:lpstr>Business Revenue</vt:lpstr>
      <vt:lpstr>Business Types Sole Proprietorship: Owned and operated by one person</vt:lpstr>
      <vt:lpstr>Partnership</vt:lpstr>
      <vt:lpstr>Partnerships</vt:lpstr>
      <vt:lpstr>Corporations</vt:lpstr>
      <vt:lpstr>Corporations</vt:lpstr>
      <vt:lpstr>Franchises</vt:lpstr>
      <vt:lpstr>Wanna Franchise a McDonalds? Who Doesn’t?!</vt:lpstr>
      <vt:lpstr>Government Regulation of Competition</vt:lpstr>
      <vt:lpstr>Government Regulation of Competition</vt:lpstr>
      <vt:lpstr>Government Regulation of Competition</vt:lpstr>
      <vt:lpstr>Economic Indicators</vt:lpstr>
      <vt:lpstr>Economic Indicators</vt:lpstr>
      <vt:lpstr>Inflation Purchasing Power 100 years ago…</vt:lpstr>
      <vt:lpstr>Hyperinflation in Zimbabwe “Where everyone can be a billionaire!”</vt:lpstr>
      <vt:lpstr>Economic Indicators</vt:lpstr>
      <vt:lpstr>Economic Indicators</vt:lpstr>
      <vt:lpstr>Unemployment Rate</vt:lpstr>
      <vt:lpstr>Unemployment Types</vt:lpstr>
      <vt:lpstr>Economic Indicators</vt:lpstr>
      <vt:lpstr>The Business Cycle</vt:lpstr>
      <vt:lpstr>Business Cycle 4 Phases</vt:lpstr>
      <vt:lpstr>Business Cycle</vt:lpstr>
      <vt:lpstr>Business Cycle</vt:lpstr>
      <vt:lpstr>Business Cycle</vt:lpstr>
      <vt:lpstr>Great Depression</vt:lpstr>
      <vt:lpstr>FDR’s New Deal</vt:lpstr>
      <vt:lpstr>Fiscal and Monetary Policy</vt:lpstr>
      <vt:lpstr>Financial Reform</vt:lpstr>
      <vt:lpstr>Fiscal Policy</vt:lpstr>
      <vt:lpstr>Monetary Policy</vt:lpstr>
      <vt:lpstr>PowerPoint Presentation</vt:lpstr>
      <vt:lpstr>PowerPoint Presentation</vt:lpstr>
      <vt:lpstr>Monetary Policy</vt:lpstr>
      <vt:lpstr>Monetary Policy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</dc:title>
  <dc:creator>Guy McConnell</dc:creator>
  <cp:lastModifiedBy>Guy McConnell</cp:lastModifiedBy>
  <cp:revision>31</cp:revision>
  <dcterms:created xsi:type="dcterms:W3CDTF">2015-12-10T12:54:43Z</dcterms:created>
  <dcterms:modified xsi:type="dcterms:W3CDTF">2017-01-05T11:52:07Z</dcterms:modified>
</cp:coreProperties>
</file>