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71" r:id="rId6"/>
    <p:sldId id="265" r:id="rId7"/>
    <p:sldId id="266" r:id="rId8"/>
    <p:sldId id="267" r:id="rId9"/>
    <p:sldId id="269" r:id="rId10"/>
    <p:sldId id="268" r:id="rId11"/>
    <p:sldId id="270" r:id="rId12"/>
    <p:sldId id="264" r:id="rId13"/>
    <p:sldId id="262" r:id="rId14"/>
    <p:sldId id="263" r:id="rId15"/>
    <p:sldId id="25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22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ABE95-EA31-0A46-AFA4-8262D8C15E55}" type="datetimeFigureOut">
              <a:rPr lang="en-US" smtClean="0"/>
              <a:t>2/6/17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EB8F8F-C5B8-2042-8DF2-416849520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322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9pPr>
          </a:lstStyle>
          <a:p>
            <a:fld id="{15A757CF-9E2F-DF48-B63E-213F3E1DB1DF}" type="slidenum">
              <a:rPr lang="en-US">
                <a:latin typeface="Calibri" charset="0"/>
              </a:rPr>
              <a:pPr/>
              <a:t>4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fld id="{C77D2BAF-97DA-C047-9F0F-2C52B27FCD58}" type="slidenum">
              <a:rPr lang="en-US">
                <a:latin typeface="Calibri" charset="0"/>
              </a:rPr>
              <a:pPr/>
              <a:t>13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9CB9E15A-1F4E-9F4B-8253-48CEBECEDD59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February 6, 2017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 xmlns:p14="http://schemas.microsoft.com/office/powerpoint/2010/main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February 6,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 xmlns:p14="http://schemas.microsoft.com/office/powerpoint/2010/main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February 6,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 xmlns:p14="http://schemas.microsoft.com/office/powerpoint/2010/main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February 6,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 xmlns:p14="http://schemas.microsoft.com/office/powerpoint/2010/main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February 6,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 xmlns:p14="http://schemas.microsoft.com/office/powerpoint/2010/main"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February 6,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 xmlns:p14="http://schemas.microsoft.com/office/powerpoint/2010/main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February 6,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 xmlns:p14="http://schemas.microsoft.com/office/powerpoint/2010/main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February 6,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 xmlns:p14="http://schemas.microsoft.com/office/powerpoint/2010/main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February 6,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 xmlns:p14="http://schemas.microsoft.com/office/powerpoint/2010/main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February 6, 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 xmlns:p14="http://schemas.microsoft.com/office/powerpoint/2010/main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February 6,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 xmlns:p14="http://schemas.microsoft.com/office/powerpoint/2010/main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February 6,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 xmlns:p14="http://schemas.microsoft.com/office/powerpoint/2010/main">
        <p:cut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Constitution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51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87675"/>
            <a:ext cx="7024744" cy="804288"/>
          </a:xfrm>
        </p:spPr>
        <p:txBody>
          <a:bodyPr>
            <a:normAutofit fontScale="90000"/>
          </a:bodyPr>
          <a:lstStyle/>
          <a:p>
            <a:r>
              <a:rPr lang="en-US" dirty="0"/>
              <a:t>Principles of the Constitution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591963"/>
            <a:ext cx="6777317" cy="746674"/>
          </a:xfrm>
        </p:spPr>
        <p:txBody>
          <a:bodyPr/>
          <a:lstStyle/>
          <a:p>
            <a:pPr marL="342900" lvl="1"/>
            <a:r>
              <a:rPr lang="en-US" sz="1800" b="1" dirty="0">
                <a:latin typeface="Century Gothic" charset="0"/>
              </a:rPr>
              <a:t>Checks and balances:</a:t>
            </a:r>
            <a:r>
              <a:rPr lang="en-US" sz="1800" dirty="0">
                <a:latin typeface="Century Gothic" charset="0"/>
              </a:rPr>
              <a:t> the ability of each branch of government to check/restrain the others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862" y="2186201"/>
            <a:ext cx="7974371" cy="424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497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Principles of the Constitution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2113" lvl="1" indent="0">
              <a:buNone/>
            </a:pPr>
            <a:r>
              <a:rPr lang="en-US" sz="1800" b="1" dirty="0">
                <a:latin typeface="Century Gothic" charset="0"/>
              </a:rPr>
              <a:t>Federalism:</a:t>
            </a:r>
            <a:r>
              <a:rPr lang="en-US" sz="1800" dirty="0">
                <a:latin typeface="Century Gothic" charset="0"/>
              </a:rPr>
              <a:t> </a:t>
            </a:r>
            <a:r>
              <a:rPr lang="en-US" sz="1800" dirty="0" err="1" smtClean="0">
                <a:latin typeface="Century Gothic" charset="0"/>
              </a:rPr>
              <a:t>nat’l</a:t>
            </a:r>
            <a:r>
              <a:rPr lang="en-US" sz="1800" dirty="0" smtClean="0">
                <a:latin typeface="Century Gothic" charset="0"/>
              </a:rPr>
              <a:t> </a:t>
            </a:r>
            <a:r>
              <a:rPr lang="en-US" sz="1800" dirty="0">
                <a:latin typeface="Century Gothic" charset="0"/>
              </a:rPr>
              <a:t>and state </a:t>
            </a:r>
            <a:r>
              <a:rPr lang="en-US" sz="1800" dirty="0" err="1" smtClean="0">
                <a:latin typeface="Century Gothic" charset="0"/>
              </a:rPr>
              <a:t>govts</a:t>
            </a:r>
            <a:r>
              <a:rPr lang="en-US" sz="1800" dirty="0" smtClean="0">
                <a:latin typeface="Century Gothic" charset="0"/>
              </a:rPr>
              <a:t> </a:t>
            </a:r>
            <a:r>
              <a:rPr lang="en-US" sz="1800" dirty="0">
                <a:latin typeface="Century Gothic" charset="0"/>
              </a:rPr>
              <a:t>work </a:t>
            </a:r>
            <a:r>
              <a:rPr lang="en-US" sz="1800" dirty="0" smtClean="0">
                <a:latin typeface="Century Gothic" charset="0"/>
              </a:rPr>
              <a:t>together </a:t>
            </a:r>
            <a:r>
              <a:rPr lang="en-US" sz="1800" dirty="0">
                <a:latin typeface="Century Gothic" charset="0"/>
              </a:rPr>
              <a:t>but the Constitution is the supreme law of the land and the </a:t>
            </a:r>
            <a:r>
              <a:rPr lang="en-US" sz="1800" dirty="0" smtClean="0">
                <a:latin typeface="Century Gothic" charset="0"/>
              </a:rPr>
              <a:t>national </a:t>
            </a:r>
            <a:r>
              <a:rPr lang="en-US" sz="1800" dirty="0">
                <a:latin typeface="Century Gothic" charset="0"/>
              </a:rPr>
              <a:t>nor state governments can violate it</a:t>
            </a:r>
            <a:endParaRPr lang="en-US" sz="1600" dirty="0">
              <a:latin typeface="Century Gothic" charset="0"/>
            </a:endParaRPr>
          </a:p>
          <a:p>
            <a:pPr marL="1066800" lvl="2" indent="-400050">
              <a:buFont typeface="Calibri" charset="0"/>
              <a:buAutoNum type="romanUcPeriod"/>
            </a:pPr>
            <a:r>
              <a:rPr lang="en-US" sz="1800" b="1" dirty="0">
                <a:latin typeface="Century Gothic" charset="0"/>
              </a:rPr>
              <a:t>Expressed powers: </a:t>
            </a:r>
            <a:r>
              <a:rPr lang="en-US" sz="1800" dirty="0">
                <a:latin typeface="Century Gothic" charset="0"/>
              </a:rPr>
              <a:t>enumerated</a:t>
            </a:r>
            <a:r>
              <a:rPr lang="en-US" sz="1800" b="1" dirty="0">
                <a:latin typeface="Century Gothic" charset="0"/>
              </a:rPr>
              <a:t> </a:t>
            </a:r>
            <a:r>
              <a:rPr lang="en-US" sz="1800" dirty="0">
                <a:latin typeface="Century Gothic" charset="0"/>
              </a:rPr>
              <a:t>powers only for national </a:t>
            </a:r>
            <a:r>
              <a:rPr lang="en-US" sz="1800" dirty="0" smtClean="0">
                <a:latin typeface="Century Gothic" charset="0"/>
              </a:rPr>
              <a:t>government </a:t>
            </a:r>
          </a:p>
          <a:p>
            <a:pPr marL="1478280" lvl="4" indent="-400050">
              <a:buFont typeface="Calibri" charset="0"/>
              <a:buAutoNum type="romanUcPeriod"/>
            </a:pPr>
            <a:r>
              <a:rPr lang="en-US" sz="1400" dirty="0" smtClean="0">
                <a:latin typeface="Century Gothic" charset="0"/>
              </a:rPr>
              <a:t>(Tax, Make $, Declare war, trade, </a:t>
            </a:r>
            <a:r>
              <a:rPr lang="en-US" sz="1400" dirty="0" err="1" smtClean="0">
                <a:latin typeface="Century Gothic" charset="0"/>
              </a:rPr>
              <a:t>etc</a:t>
            </a:r>
            <a:r>
              <a:rPr lang="is-IS" sz="1400" dirty="0" smtClean="0">
                <a:latin typeface="Century Gothic" charset="0"/>
              </a:rPr>
              <a:t>…)</a:t>
            </a:r>
            <a:r>
              <a:rPr lang="en-US" sz="1400" dirty="0" smtClean="0">
                <a:latin typeface="Century Gothic" charset="0"/>
              </a:rPr>
              <a:t> </a:t>
            </a:r>
            <a:endParaRPr lang="en-US" sz="1200" dirty="0">
              <a:latin typeface="Century Gothic" charset="0"/>
            </a:endParaRPr>
          </a:p>
          <a:p>
            <a:pPr marL="1066800" lvl="2" indent="-400050">
              <a:buFont typeface="Calibri" charset="0"/>
              <a:buAutoNum type="romanUcPeriod"/>
            </a:pPr>
            <a:r>
              <a:rPr lang="en-US" sz="1800" b="1" dirty="0">
                <a:latin typeface="Century Gothic" charset="0"/>
              </a:rPr>
              <a:t>Reserved powers:</a:t>
            </a:r>
            <a:r>
              <a:rPr lang="en-US" sz="1800" dirty="0">
                <a:latin typeface="Century Gothic" charset="0"/>
              </a:rPr>
              <a:t> powers </a:t>
            </a:r>
            <a:r>
              <a:rPr lang="en-US" sz="1800" dirty="0" smtClean="0">
                <a:latin typeface="Century Gothic" charset="0"/>
              </a:rPr>
              <a:t>given to </a:t>
            </a:r>
            <a:r>
              <a:rPr lang="en-US" sz="1800" dirty="0">
                <a:latin typeface="Century Gothic" charset="0"/>
              </a:rPr>
              <a:t>the </a:t>
            </a:r>
            <a:r>
              <a:rPr lang="en-US" sz="1800" dirty="0" smtClean="0">
                <a:latin typeface="Century Gothic" charset="0"/>
              </a:rPr>
              <a:t>states</a:t>
            </a:r>
          </a:p>
          <a:p>
            <a:pPr marL="1478280" lvl="4" indent="-400050">
              <a:buFont typeface="Calibri" charset="0"/>
              <a:buAutoNum type="romanUcPeriod"/>
            </a:pPr>
            <a:r>
              <a:rPr lang="en-US" sz="1400" dirty="0" smtClean="0">
                <a:latin typeface="Century Gothic" charset="0"/>
              </a:rPr>
              <a:t> (education, roads, hospitals, marijuana, </a:t>
            </a:r>
            <a:r>
              <a:rPr lang="en-US" sz="1400" dirty="0" err="1" smtClean="0">
                <a:latin typeface="Century Gothic" charset="0"/>
              </a:rPr>
              <a:t>etc</a:t>
            </a:r>
            <a:r>
              <a:rPr lang="is-IS" sz="1400" dirty="0" smtClean="0">
                <a:latin typeface="Century Gothic" charset="0"/>
              </a:rPr>
              <a:t>…)</a:t>
            </a:r>
            <a:endParaRPr lang="en-US" sz="1200" dirty="0">
              <a:latin typeface="Century Gothic" charset="0"/>
            </a:endParaRPr>
          </a:p>
          <a:p>
            <a:pPr marL="1066800" lvl="2" indent="-400050">
              <a:buFont typeface="Calibri" charset="0"/>
              <a:buAutoNum type="romanUcPeriod"/>
            </a:pPr>
            <a:r>
              <a:rPr lang="en-US" sz="1800" b="1" dirty="0">
                <a:latin typeface="Century Gothic" charset="0"/>
              </a:rPr>
              <a:t>Concurrent powers:</a:t>
            </a:r>
            <a:r>
              <a:rPr lang="en-US" sz="1800" dirty="0">
                <a:latin typeface="Century Gothic" charset="0"/>
              </a:rPr>
              <a:t> powers shared by both the national and state </a:t>
            </a:r>
            <a:r>
              <a:rPr lang="en-US" sz="1800" dirty="0" smtClean="0">
                <a:latin typeface="Century Gothic" charset="0"/>
              </a:rPr>
              <a:t>governments </a:t>
            </a:r>
          </a:p>
          <a:p>
            <a:pPr marL="1478280" lvl="4" indent="-400050">
              <a:buFont typeface="Calibri" charset="0"/>
              <a:buAutoNum type="romanUcPeriod"/>
            </a:pPr>
            <a:r>
              <a:rPr lang="en-US" sz="1400" dirty="0" smtClean="0">
                <a:latin typeface="Century Gothic" charset="0"/>
              </a:rPr>
              <a:t>(taxing, making and enforcing laws, conducting elections, </a:t>
            </a:r>
            <a:r>
              <a:rPr lang="en-US" sz="1400" dirty="0" err="1" smtClean="0">
                <a:latin typeface="Century Gothic" charset="0"/>
              </a:rPr>
              <a:t>etc</a:t>
            </a:r>
            <a:r>
              <a:rPr lang="is-IS" sz="1400" dirty="0" smtClean="0">
                <a:latin typeface="Century Gothic" charset="0"/>
              </a:rPr>
              <a:t>…)</a:t>
            </a:r>
            <a:endParaRPr lang="en-US" sz="1400" dirty="0">
              <a:latin typeface="Century Gothic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215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Implied Powers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Powers that are found in the “</a:t>
            </a:r>
            <a:r>
              <a:rPr lang="en-US" b="1" dirty="0" smtClean="0"/>
              <a:t>necessary and proper clause</a:t>
            </a:r>
            <a:r>
              <a:rPr lang="en-US" dirty="0" smtClean="0"/>
              <a:t>” in Article I of the Constitution</a:t>
            </a:r>
          </a:p>
          <a:p>
            <a:r>
              <a:rPr lang="en-US" dirty="0" smtClean="0"/>
              <a:t>Also called the “</a:t>
            </a:r>
            <a:r>
              <a:rPr lang="en-US" b="1" dirty="0" smtClean="0"/>
              <a:t>elastic clause</a:t>
            </a:r>
            <a:r>
              <a:rPr lang="en-US" dirty="0" smtClean="0"/>
              <a:t>” because it allows Congress to ‘stretch’ their powers. </a:t>
            </a:r>
          </a:p>
          <a:p>
            <a:r>
              <a:rPr lang="en-US" dirty="0" smtClean="0"/>
              <a:t>This </a:t>
            </a:r>
            <a:r>
              <a:rPr lang="en-US" u="sng" dirty="0" smtClean="0"/>
              <a:t>allows Congress to make any law they see as necessar</a:t>
            </a:r>
            <a:r>
              <a:rPr lang="en-US" dirty="0" smtClean="0"/>
              <a:t>y that may not be already listed in the Constitution. </a:t>
            </a:r>
          </a:p>
          <a:p>
            <a:pPr lvl="1"/>
            <a:r>
              <a:rPr lang="en-US" dirty="0" smtClean="0"/>
              <a:t>Examples: having an income tax, the military draft, minimum wage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869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12775" y="609600"/>
            <a:ext cx="8153400" cy="990600"/>
          </a:xfrm>
        </p:spPr>
        <p:txBody>
          <a:bodyPr/>
          <a:lstStyle/>
          <a:p>
            <a:r>
              <a:rPr lang="en-US" dirty="0" smtClean="0">
                <a:latin typeface="Tw Cen MT" charset="0"/>
              </a:rPr>
              <a:t>7 Articles</a:t>
            </a:r>
            <a:endParaRPr lang="en-US" dirty="0">
              <a:latin typeface="Tw Cen MT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/>
          </a:bodyPr>
          <a:lstStyle/>
          <a:p>
            <a:pPr marL="571500" indent="-571500">
              <a:lnSpc>
                <a:spcPct val="80000"/>
              </a:lnSpc>
              <a:buClr>
                <a:srgbClr val="A5AB81"/>
              </a:buClr>
              <a:buFont typeface="Wingdings" charset="0"/>
              <a:buNone/>
            </a:pPr>
            <a:r>
              <a:rPr lang="en-US" sz="2200" b="1" dirty="0">
                <a:latin typeface="Tw Cen MT" charset="0"/>
              </a:rPr>
              <a:t>Articles: </a:t>
            </a:r>
            <a:r>
              <a:rPr lang="en-US" sz="2200" dirty="0">
                <a:latin typeface="Tw Cen MT" charset="0"/>
              </a:rPr>
              <a:t>explains how our government works</a:t>
            </a:r>
            <a:endParaRPr lang="en-US" sz="1900" dirty="0">
              <a:latin typeface="Tw Cen MT" charset="0"/>
            </a:endParaRPr>
          </a:p>
          <a:p>
            <a:pPr marL="906463" lvl="1" indent="-514350">
              <a:lnSpc>
                <a:spcPct val="80000"/>
              </a:lnSpc>
              <a:buFont typeface="Tw Cen MT" charset="0"/>
              <a:buAutoNum type="romanUcPeriod"/>
            </a:pPr>
            <a:r>
              <a:rPr lang="en-US" sz="2000" b="1" dirty="0">
                <a:latin typeface="Tw Cen MT" charset="0"/>
              </a:rPr>
              <a:t>Article I: </a:t>
            </a:r>
            <a:r>
              <a:rPr lang="en-US" sz="2000" dirty="0" smtClean="0">
                <a:latin typeface="Tw Cen MT" charset="0"/>
              </a:rPr>
              <a:t>Legislative Branch - </a:t>
            </a:r>
            <a:r>
              <a:rPr lang="en-US" sz="2000" dirty="0">
                <a:latin typeface="Tw Cen MT" charset="0"/>
              </a:rPr>
              <a:t>lawmaking authority (Congress)</a:t>
            </a:r>
            <a:endParaRPr lang="en-US" sz="1600" dirty="0">
              <a:latin typeface="Tw Cen MT" charset="0"/>
            </a:endParaRPr>
          </a:p>
          <a:p>
            <a:pPr marL="906463" lvl="1" indent="-514350">
              <a:lnSpc>
                <a:spcPct val="80000"/>
              </a:lnSpc>
              <a:buFont typeface="Tw Cen MT" charset="0"/>
              <a:buAutoNum type="romanUcPeriod"/>
            </a:pPr>
            <a:r>
              <a:rPr lang="en-US" sz="2000" b="1" dirty="0">
                <a:latin typeface="Tw Cen MT" charset="0"/>
              </a:rPr>
              <a:t>Article II:</a:t>
            </a:r>
            <a:r>
              <a:rPr lang="en-US" sz="2000" dirty="0">
                <a:latin typeface="Tw Cen MT" charset="0"/>
              </a:rPr>
              <a:t> </a:t>
            </a:r>
            <a:r>
              <a:rPr lang="en-US" sz="2000" dirty="0" smtClean="0">
                <a:latin typeface="Tw Cen MT" charset="0"/>
              </a:rPr>
              <a:t>Executive </a:t>
            </a:r>
            <a:r>
              <a:rPr lang="en-US" sz="2000" dirty="0">
                <a:latin typeface="Tw Cen MT" charset="0"/>
              </a:rPr>
              <a:t>Branch </a:t>
            </a:r>
            <a:r>
              <a:rPr lang="en-US" sz="2000" dirty="0" smtClean="0">
                <a:latin typeface="Tw Cen MT" charset="0"/>
              </a:rPr>
              <a:t>- </a:t>
            </a:r>
            <a:r>
              <a:rPr lang="en-US" sz="2000" dirty="0" smtClean="0">
                <a:latin typeface="Tw Cen MT" charset="0"/>
              </a:rPr>
              <a:t>law</a:t>
            </a:r>
            <a:r>
              <a:rPr lang="en-US" sz="2000" dirty="0">
                <a:latin typeface="Tw Cen MT" charset="0"/>
              </a:rPr>
              <a:t>-enforcement authority (President and Vice-President)</a:t>
            </a:r>
            <a:endParaRPr lang="en-US" sz="1600" dirty="0">
              <a:latin typeface="Tw Cen MT" charset="0"/>
            </a:endParaRPr>
          </a:p>
          <a:p>
            <a:pPr marL="906463" lvl="1" indent="-514350">
              <a:lnSpc>
                <a:spcPct val="80000"/>
              </a:lnSpc>
              <a:buFont typeface="Tw Cen MT" charset="0"/>
              <a:buAutoNum type="romanUcPeriod"/>
            </a:pPr>
            <a:r>
              <a:rPr lang="en-US" sz="2000" b="1" dirty="0">
                <a:latin typeface="Tw Cen MT" charset="0"/>
              </a:rPr>
              <a:t>Article III:</a:t>
            </a:r>
            <a:r>
              <a:rPr lang="en-US" sz="2000" dirty="0">
                <a:latin typeface="Tw Cen MT" charset="0"/>
              </a:rPr>
              <a:t> </a:t>
            </a:r>
            <a:r>
              <a:rPr lang="en-US" sz="2000" dirty="0" smtClean="0">
                <a:latin typeface="Tw Cen MT" charset="0"/>
              </a:rPr>
              <a:t>Judicial Branch - interpret </a:t>
            </a:r>
            <a:r>
              <a:rPr lang="en-US" sz="2000" dirty="0">
                <a:latin typeface="Tw Cen MT" charset="0"/>
              </a:rPr>
              <a:t>laws and see they are applied fairly (US Supreme Court and lower courts established by Congress)</a:t>
            </a:r>
            <a:endParaRPr lang="en-US" sz="1600" dirty="0">
              <a:latin typeface="Tw Cen MT" charset="0"/>
            </a:endParaRPr>
          </a:p>
          <a:p>
            <a:pPr marL="906463" lvl="1" indent="-514350">
              <a:lnSpc>
                <a:spcPct val="80000"/>
              </a:lnSpc>
              <a:buFont typeface="Tw Cen MT" charset="0"/>
              <a:buAutoNum type="romanUcPeriod"/>
            </a:pPr>
            <a:r>
              <a:rPr lang="en-US" sz="2000" b="1" dirty="0">
                <a:latin typeface="Tw Cen MT" charset="0"/>
              </a:rPr>
              <a:t>Article IV:</a:t>
            </a:r>
            <a:r>
              <a:rPr lang="en-US" sz="2000" dirty="0">
                <a:latin typeface="Tw Cen MT" charset="0"/>
              </a:rPr>
              <a:t> states – explains how new states will be created, says states must respect each </a:t>
            </a:r>
            <a:r>
              <a:rPr lang="en-US" sz="2000" dirty="0" smtClean="0">
                <a:latin typeface="Tw Cen MT" charset="0"/>
              </a:rPr>
              <a:t>others </a:t>
            </a:r>
            <a:r>
              <a:rPr lang="en-US" sz="2000" dirty="0">
                <a:latin typeface="Tw Cen MT" charset="0"/>
              </a:rPr>
              <a:t>laws (full faith and credit), and guarantees federal government protection</a:t>
            </a:r>
            <a:endParaRPr lang="en-US" sz="1600" dirty="0">
              <a:latin typeface="Tw Cen MT" charset="0"/>
            </a:endParaRPr>
          </a:p>
          <a:p>
            <a:pPr marL="906463" lvl="1" indent="-514350">
              <a:lnSpc>
                <a:spcPct val="80000"/>
              </a:lnSpc>
              <a:buFont typeface="Tw Cen MT" charset="0"/>
              <a:buAutoNum type="romanUcPeriod"/>
            </a:pPr>
            <a:r>
              <a:rPr lang="en-US" sz="2000" b="1" dirty="0">
                <a:latin typeface="Tw Cen MT" charset="0"/>
              </a:rPr>
              <a:t>Article V:</a:t>
            </a:r>
            <a:r>
              <a:rPr lang="en-US" sz="2000" dirty="0">
                <a:latin typeface="Tw Cen MT" charset="0"/>
              </a:rPr>
              <a:t> amending process for the Constitution</a:t>
            </a:r>
            <a:endParaRPr lang="en-US" sz="1600" dirty="0">
              <a:latin typeface="Tw Cen MT" charset="0"/>
            </a:endParaRPr>
          </a:p>
          <a:p>
            <a:pPr marL="906463" lvl="1" indent="-514350">
              <a:lnSpc>
                <a:spcPct val="80000"/>
              </a:lnSpc>
              <a:buFont typeface="Tw Cen MT" charset="0"/>
              <a:buAutoNum type="romanUcPeriod"/>
            </a:pPr>
            <a:r>
              <a:rPr lang="en-US" sz="2000" b="1" dirty="0">
                <a:latin typeface="Tw Cen MT" charset="0"/>
              </a:rPr>
              <a:t>Article VI:</a:t>
            </a:r>
            <a:r>
              <a:rPr lang="en-US" sz="2000" dirty="0">
                <a:latin typeface="Tw Cen MT" charset="0"/>
              </a:rPr>
              <a:t> says Constitution is the supreme law and state laws may not </a:t>
            </a:r>
            <a:r>
              <a:rPr lang="en-US" sz="2000" dirty="0" smtClean="0">
                <a:latin typeface="Tw Cen MT" charset="0"/>
              </a:rPr>
              <a:t>interfere (National Supremacy Clause)</a:t>
            </a:r>
            <a:endParaRPr lang="en-US" sz="1600" dirty="0">
              <a:latin typeface="Tw Cen MT" charset="0"/>
            </a:endParaRPr>
          </a:p>
          <a:p>
            <a:pPr marL="906463" lvl="1" indent="-514350">
              <a:lnSpc>
                <a:spcPct val="80000"/>
              </a:lnSpc>
              <a:buFont typeface="Tw Cen MT" charset="0"/>
              <a:buAutoNum type="romanUcPeriod"/>
            </a:pPr>
            <a:r>
              <a:rPr lang="en-US" sz="2000" b="1" dirty="0">
                <a:latin typeface="Tw Cen MT" charset="0"/>
              </a:rPr>
              <a:t>Article VII:</a:t>
            </a:r>
            <a:r>
              <a:rPr lang="en-US" sz="2000" dirty="0">
                <a:latin typeface="Tw Cen MT" charset="0"/>
              </a:rPr>
              <a:t> </a:t>
            </a:r>
            <a:r>
              <a:rPr lang="en-US" sz="2000" dirty="0" smtClean="0">
                <a:latin typeface="Tw Cen MT" charset="0"/>
              </a:rPr>
              <a:t>9 out of 13 </a:t>
            </a:r>
            <a:r>
              <a:rPr lang="en-US" sz="2000" dirty="0">
                <a:latin typeface="Tw Cen MT" charset="0"/>
              </a:rPr>
              <a:t>states needed to ratify Constitution</a:t>
            </a:r>
            <a:endParaRPr lang="en-US" sz="1600" dirty="0">
              <a:latin typeface="Tw Cen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583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Amending Process</a:t>
            </a:r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Georgia" charset="0"/>
              <a:buNone/>
            </a:pPr>
            <a:r>
              <a:rPr lang="en-US" b="1">
                <a:latin typeface="Calibri" charset="0"/>
              </a:rPr>
              <a:t>Amendments: </a:t>
            </a:r>
            <a:r>
              <a:rPr lang="en-US">
                <a:latin typeface="Calibri" charset="0"/>
              </a:rPr>
              <a:t>changes to the Constitution, only 27 times (the first ten are known as the Bill of Rights); purposely difficult to change (two part process)</a:t>
            </a:r>
            <a:endParaRPr lang="en-US" sz="2400">
              <a:latin typeface="Calibri" charset="0"/>
            </a:endParaRPr>
          </a:p>
          <a:p>
            <a:pPr marL="906463" lvl="1" indent="-514350"/>
            <a:r>
              <a:rPr lang="en-US" b="1">
                <a:latin typeface="Calibri" charset="0"/>
              </a:rPr>
              <a:t>Proposal: </a:t>
            </a:r>
            <a:r>
              <a:rPr lang="en-US">
                <a:latin typeface="Calibri" charset="0"/>
              </a:rPr>
              <a:t>congressional action by 2/3 vote or 2/3 of state legislatures requesting a national convention</a:t>
            </a:r>
            <a:endParaRPr lang="en-US" sz="2000">
              <a:latin typeface="Calibri" charset="0"/>
            </a:endParaRPr>
          </a:p>
          <a:p>
            <a:pPr marL="906463" lvl="1" indent="-514350"/>
            <a:r>
              <a:rPr lang="en-US" b="1">
                <a:latin typeface="Calibri" charset="0"/>
              </a:rPr>
              <a:t>Ratification:</a:t>
            </a:r>
            <a:r>
              <a:rPr lang="en-US">
                <a:latin typeface="Calibri" charset="0"/>
              </a:rPr>
              <a:t> vote of ¾ of the state legislatures or special convention</a:t>
            </a:r>
            <a:endParaRPr lang="en-US" sz="2000">
              <a:latin typeface="Calibri" charset="0"/>
            </a:endParaRPr>
          </a:p>
          <a:p>
            <a:pPr marL="571500" indent="-571500">
              <a:buFont typeface="Calibri" charset="0"/>
              <a:buAutoNum type="romanUcPeriod"/>
            </a:pPr>
            <a:endParaRPr lang="en-US" sz="20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239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Loose </a:t>
            </a:r>
            <a:r>
              <a:rPr lang="en-US" b="1" dirty="0"/>
              <a:t>interpretation</a:t>
            </a:r>
            <a:r>
              <a:rPr lang="en-US" dirty="0"/>
              <a:t>:  Congress can make any law that the constitution does not specifically forbid.</a:t>
            </a:r>
          </a:p>
          <a:p>
            <a:r>
              <a:rPr lang="en-US" b="1" dirty="0"/>
              <a:t>Strict interpretation</a:t>
            </a:r>
            <a:r>
              <a:rPr lang="en-US" dirty="0"/>
              <a:t>:  Congress can only make laws that the constitution gives them direct authority over.</a:t>
            </a:r>
          </a:p>
          <a:p>
            <a:r>
              <a:rPr lang="en-US" dirty="0"/>
              <a:t>The Supreme Court interprets the constitution and can declare laws unconstitutional.</a:t>
            </a:r>
          </a:p>
        </p:txBody>
      </p:sp>
    </p:spTree>
    <p:extLst>
      <p:ext uri="{BB962C8B-B14F-4D97-AF65-F5344CB8AC3E}">
        <p14:creationId xmlns:p14="http://schemas.microsoft.com/office/powerpoint/2010/main" val="134120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Is the supreme law of the land.</a:t>
            </a:r>
          </a:p>
          <a:p>
            <a:r>
              <a:rPr lang="en-US" sz="2800" dirty="0"/>
              <a:t>Provides the framework for government in the United States.</a:t>
            </a:r>
          </a:p>
          <a:p>
            <a:r>
              <a:rPr lang="en-US" sz="2800" dirty="0"/>
              <a:t>All powers of each branch of government are in the Constitution.</a:t>
            </a:r>
          </a:p>
        </p:txBody>
      </p:sp>
    </p:spTree>
    <p:extLst>
      <p:ext uri="{BB962C8B-B14F-4D97-AF65-F5344CB8AC3E}">
        <p14:creationId xmlns:p14="http://schemas.microsoft.com/office/powerpoint/2010/main" val="2823866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Constitutional Breakdown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1.  Preamble</a:t>
            </a:r>
          </a:p>
          <a:p>
            <a:r>
              <a:rPr lang="en-US" dirty="0"/>
              <a:t>2.  Seven Articles:</a:t>
            </a:r>
          </a:p>
          <a:p>
            <a:pPr lvl="1"/>
            <a:r>
              <a:rPr lang="it-IT" dirty="0" smtClean="0"/>
              <a:t>I</a:t>
            </a:r>
            <a:r>
              <a:rPr lang="it-IT" dirty="0"/>
              <a:t>.  Legislative </a:t>
            </a:r>
            <a:r>
              <a:rPr lang="it-IT" dirty="0" err="1"/>
              <a:t>Branch</a:t>
            </a:r>
            <a:endParaRPr lang="it-IT" dirty="0"/>
          </a:p>
          <a:p>
            <a:pPr lvl="1"/>
            <a:r>
              <a:rPr lang="it-IT" dirty="0" smtClean="0"/>
              <a:t>II</a:t>
            </a:r>
            <a:r>
              <a:rPr lang="it-IT" dirty="0"/>
              <a:t>.  Executive </a:t>
            </a:r>
            <a:r>
              <a:rPr lang="it-IT" dirty="0" err="1"/>
              <a:t>Branch</a:t>
            </a:r>
            <a:endParaRPr lang="it-IT" dirty="0"/>
          </a:p>
          <a:p>
            <a:pPr lvl="1"/>
            <a:r>
              <a:rPr lang="fr-FR" dirty="0" smtClean="0"/>
              <a:t>III</a:t>
            </a:r>
            <a:r>
              <a:rPr lang="fr-FR" dirty="0"/>
              <a:t>.  </a:t>
            </a:r>
            <a:r>
              <a:rPr lang="fr-FR" dirty="0" err="1"/>
              <a:t>Judicial</a:t>
            </a:r>
            <a:r>
              <a:rPr lang="fr-FR" dirty="0"/>
              <a:t> </a:t>
            </a:r>
            <a:r>
              <a:rPr lang="fr-FR" dirty="0" err="1"/>
              <a:t>Branch</a:t>
            </a:r>
            <a:endParaRPr lang="fr-FR" dirty="0"/>
          </a:p>
          <a:p>
            <a:pPr lvl="1"/>
            <a:r>
              <a:rPr lang="en-US" dirty="0" smtClean="0"/>
              <a:t>IV</a:t>
            </a:r>
            <a:r>
              <a:rPr lang="en-US" dirty="0"/>
              <a:t>.  Relations among states</a:t>
            </a:r>
          </a:p>
          <a:p>
            <a:pPr lvl="1"/>
            <a:r>
              <a:rPr lang="en-US" dirty="0" smtClean="0"/>
              <a:t>V</a:t>
            </a:r>
            <a:r>
              <a:rPr lang="en-US" dirty="0"/>
              <a:t>.  Amending process</a:t>
            </a:r>
          </a:p>
          <a:p>
            <a:pPr lvl="1"/>
            <a:r>
              <a:rPr lang="pl-PL" dirty="0" smtClean="0"/>
              <a:t>VI</a:t>
            </a:r>
            <a:r>
              <a:rPr lang="pl-PL" dirty="0"/>
              <a:t>.  </a:t>
            </a:r>
            <a:r>
              <a:rPr lang="pl-PL" dirty="0" err="1"/>
              <a:t>National</a:t>
            </a:r>
            <a:r>
              <a:rPr lang="pl-PL" dirty="0"/>
              <a:t> </a:t>
            </a:r>
            <a:r>
              <a:rPr lang="pl-PL" dirty="0" err="1"/>
              <a:t>Supremacy</a:t>
            </a:r>
            <a:r>
              <a:rPr lang="pl-PL" dirty="0"/>
              <a:t> (</a:t>
            </a:r>
            <a:r>
              <a:rPr lang="pl-PL" dirty="0" err="1"/>
              <a:t>National</a:t>
            </a:r>
            <a:r>
              <a:rPr lang="pl-PL" dirty="0"/>
              <a:t> </a:t>
            </a:r>
            <a:r>
              <a:rPr lang="pl-PL" dirty="0" err="1"/>
              <a:t>Supremacy</a:t>
            </a:r>
            <a:r>
              <a:rPr lang="pl-PL" dirty="0"/>
              <a:t> </a:t>
            </a:r>
            <a:r>
              <a:rPr lang="pl-PL" dirty="0" err="1"/>
              <a:t>Clause</a:t>
            </a:r>
            <a:r>
              <a:rPr lang="pl-PL" dirty="0"/>
              <a:t>)</a:t>
            </a:r>
          </a:p>
          <a:p>
            <a:pPr lvl="1"/>
            <a:r>
              <a:rPr lang="fr-FR" dirty="0" smtClean="0"/>
              <a:t>VII</a:t>
            </a:r>
            <a:r>
              <a:rPr lang="fr-FR" dirty="0"/>
              <a:t>.  Ratification </a:t>
            </a:r>
            <a:r>
              <a:rPr lang="fr-FR" dirty="0" err="1"/>
              <a:t>process</a:t>
            </a:r>
            <a:endParaRPr lang="fr-FR" dirty="0"/>
          </a:p>
          <a:p>
            <a:r>
              <a:rPr lang="nl-NL" dirty="0" smtClean="0"/>
              <a:t>3. </a:t>
            </a:r>
            <a:r>
              <a:rPr lang="nl-NL" dirty="0" err="1" smtClean="0"/>
              <a:t>Twenty</a:t>
            </a:r>
            <a:r>
              <a:rPr lang="nl-NL" dirty="0" err="1"/>
              <a:t>-seven</a:t>
            </a:r>
            <a:r>
              <a:rPr lang="nl-NL" dirty="0"/>
              <a:t> </a:t>
            </a:r>
            <a:r>
              <a:rPr lang="nl-NL" dirty="0" err="1" smtClean="0"/>
              <a:t>amendments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597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25214"/>
            <a:ext cx="7024744" cy="92322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Preamble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06945" y="1748434"/>
            <a:ext cx="7467600" cy="4873625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Clr>
                <a:schemeClr val="accent3"/>
              </a:buClr>
              <a:defRPr/>
            </a:pPr>
            <a:r>
              <a:rPr lang="en-US" sz="2800" dirty="0" smtClean="0">
                <a:ea typeface="+mn-ea"/>
              </a:rPr>
              <a:t>The Preamble is the opening of the Constitution that states its purpose.</a:t>
            </a:r>
            <a:endParaRPr lang="en-US" dirty="0" smtClean="0">
              <a:ea typeface="+mn-ea"/>
            </a:endParaRP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>
                <a:ea typeface="+mn-ea"/>
              </a:rPr>
              <a:t>To form a more perfect union: </a:t>
            </a:r>
            <a:r>
              <a:rPr lang="en-US" dirty="0" smtClean="0">
                <a:ea typeface="+mn-ea"/>
              </a:rPr>
              <a:t>unification for the good of all states</a:t>
            </a:r>
            <a:endParaRPr lang="en-US" sz="2000" dirty="0" smtClean="0">
              <a:ea typeface="+mn-ea"/>
            </a:endParaRP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>
                <a:ea typeface="+mn-ea"/>
              </a:rPr>
              <a:t>To establish justice:</a:t>
            </a:r>
            <a:r>
              <a:rPr lang="en-US" dirty="0" smtClean="0">
                <a:ea typeface="+mn-ea"/>
              </a:rPr>
              <a:t> laws/courts that treat all fairly</a:t>
            </a:r>
            <a:endParaRPr lang="en-US" sz="2000" dirty="0" smtClean="0">
              <a:ea typeface="+mn-ea"/>
            </a:endParaRP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>
                <a:ea typeface="+mn-ea"/>
              </a:rPr>
              <a:t>To insure domestic tranquility:</a:t>
            </a:r>
            <a:r>
              <a:rPr lang="en-US" dirty="0" smtClean="0">
                <a:ea typeface="+mn-ea"/>
              </a:rPr>
              <a:t> keep peace and order at home</a:t>
            </a:r>
            <a:endParaRPr lang="en-US" sz="2000" dirty="0" smtClean="0">
              <a:ea typeface="+mn-ea"/>
            </a:endParaRP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>
                <a:ea typeface="+mn-ea"/>
              </a:rPr>
              <a:t>To provide for the common defense:</a:t>
            </a:r>
            <a:r>
              <a:rPr lang="en-US" dirty="0" smtClean="0">
                <a:ea typeface="+mn-ea"/>
              </a:rPr>
              <a:t> protect country from outsiders</a:t>
            </a:r>
            <a:endParaRPr lang="en-US" sz="2000" dirty="0" smtClean="0">
              <a:ea typeface="+mn-ea"/>
            </a:endParaRP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>
                <a:ea typeface="+mn-ea"/>
              </a:rPr>
              <a:t>To promote the general Welfare:</a:t>
            </a:r>
            <a:r>
              <a:rPr lang="en-US" dirty="0" smtClean="0">
                <a:ea typeface="+mn-ea"/>
              </a:rPr>
              <a:t> prosperous lives for all</a:t>
            </a:r>
            <a:endParaRPr lang="en-US" sz="2000" dirty="0" smtClean="0">
              <a:ea typeface="+mn-ea"/>
            </a:endParaRP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>
                <a:ea typeface="+mn-ea"/>
              </a:rPr>
              <a:t>To secure the Blessings of Liberty to ourselves and our Posterity:</a:t>
            </a:r>
            <a:r>
              <a:rPr lang="en-US" dirty="0" smtClean="0">
                <a:ea typeface="+mn-ea"/>
              </a:rPr>
              <a:t> guarantee freedoms for everyone, now and in the future</a:t>
            </a:r>
          </a:p>
        </p:txBody>
      </p:sp>
    </p:spTree>
    <p:extLst>
      <p:ext uri="{BB962C8B-B14F-4D97-AF65-F5344CB8AC3E}">
        <p14:creationId xmlns:p14="http://schemas.microsoft.com/office/powerpoint/2010/main" val="1328063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Principles of the Constitution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6 main ideas behind the structure of the Constitution that are the center for how our government functions.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944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 xmlns:p14="http://schemas.microsoft.com/office/powerpoint/2010/main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Principles of the Constitution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/>
            <a:r>
              <a:rPr lang="en-US" sz="1800" b="1" dirty="0">
                <a:latin typeface="Century Gothic" charset="0"/>
              </a:rPr>
              <a:t>Popular sovereignty: </a:t>
            </a:r>
            <a:r>
              <a:rPr lang="en-US" sz="1800" dirty="0">
                <a:latin typeface="Century Gothic" charset="0"/>
              </a:rPr>
              <a:t>the right to rule comes from the people (elections ensure this principle</a:t>
            </a:r>
            <a:r>
              <a:rPr lang="en-US" sz="1800" dirty="0" smtClean="0">
                <a:latin typeface="Century Gothic" charset="0"/>
              </a:rPr>
              <a:t>)</a:t>
            </a:r>
          </a:p>
          <a:p>
            <a:pPr marL="617220" lvl="2"/>
            <a:r>
              <a:rPr lang="en-US" sz="1400" dirty="0" smtClean="0">
                <a:latin typeface="Century Gothic" charset="0"/>
              </a:rPr>
              <a:t>Voting best shows the idea of how popular sovereignty works</a:t>
            </a:r>
            <a:endParaRPr lang="en-US" sz="1400" dirty="0">
              <a:latin typeface="Century Gothic" charset="0"/>
            </a:endParaRPr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325" y="3504352"/>
            <a:ext cx="2331216" cy="262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585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 xmlns:p14="http://schemas.microsoft.com/office/powerpoint/2010/main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Principles of the Constitution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/>
            <a:r>
              <a:rPr lang="en-US" sz="1800" b="1" dirty="0">
                <a:latin typeface="Century Gothic" charset="0"/>
              </a:rPr>
              <a:t>Rule of law:</a:t>
            </a:r>
            <a:r>
              <a:rPr lang="en-US" sz="1800" dirty="0">
                <a:latin typeface="Century Gothic" charset="0"/>
              </a:rPr>
              <a:t> laws apply to everyone, even those that govern</a:t>
            </a:r>
            <a:endParaRPr lang="en-US" sz="1600" dirty="0">
              <a:latin typeface="Century Gothic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361" y="3016102"/>
            <a:ext cx="4968742" cy="259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342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 xmlns:p14="http://schemas.microsoft.com/office/powerpoint/2010/main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Principles of the Constitution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/>
            <a:r>
              <a:rPr lang="en-US" sz="1800" b="1" dirty="0">
                <a:latin typeface="Century Gothic" charset="0"/>
              </a:rPr>
              <a:t>Separation of powers:</a:t>
            </a:r>
            <a:r>
              <a:rPr lang="en-US" sz="1800" dirty="0">
                <a:latin typeface="Century Gothic" charset="0"/>
              </a:rPr>
              <a:t> government is divided into three branches with each having different functions (legislative makes laws, executive enforces law, judicial interprets laws)</a:t>
            </a:r>
            <a:endParaRPr lang="en-US" sz="1600" dirty="0">
              <a:latin typeface="Century Gothic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118" y="3595529"/>
            <a:ext cx="6341692" cy="262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270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Principles of the Constitution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/>
            <a:r>
              <a:rPr lang="en-US" sz="1800" b="1" dirty="0">
                <a:latin typeface="Century Gothic" charset="0"/>
              </a:rPr>
              <a:t>Limited Government: </a:t>
            </a:r>
            <a:r>
              <a:rPr lang="en-US" sz="1800" dirty="0">
                <a:latin typeface="Century Gothic" charset="0"/>
              </a:rPr>
              <a:t>The Constitution is designed to keep the </a:t>
            </a:r>
            <a:r>
              <a:rPr lang="en-US" sz="1800" dirty="0" smtClean="0">
                <a:latin typeface="Century Gothic" charset="0"/>
              </a:rPr>
              <a:t>involvement </a:t>
            </a:r>
            <a:r>
              <a:rPr lang="en-US" sz="1800" dirty="0">
                <a:latin typeface="Century Gothic" charset="0"/>
              </a:rPr>
              <a:t>of the government limited because of guaranteed </a:t>
            </a:r>
            <a:r>
              <a:rPr lang="en-US" sz="1800" dirty="0" smtClean="0">
                <a:latin typeface="Century Gothic" charset="0"/>
              </a:rPr>
              <a:t>personal </a:t>
            </a:r>
            <a:r>
              <a:rPr lang="en-US" sz="1800" dirty="0">
                <a:latin typeface="Century Gothic" charset="0"/>
              </a:rPr>
              <a:t>liberties</a:t>
            </a:r>
            <a:endParaRPr lang="en-US" sz="1600" b="1" dirty="0">
              <a:latin typeface="Century Gothic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997" y="3359678"/>
            <a:ext cx="3440556" cy="311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619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67</TotalTime>
  <Words>749</Words>
  <Application>Microsoft Macintosh PowerPoint</Application>
  <PresentationFormat>On-screen Show (4:3)</PresentationFormat>
  <Paragraphs>70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Austin</vt:lpstr>
      <vt:lpstr>The Constitution</vt:lpstr>
      <vt:lpstr>The Constitution</vt:lpstr>
      <vt:lpstr>Constitutional Breakdown</vt:lpstr>
      <vt:lpstr>Preamble</vt:lpstr>
      <vt:lpstr>Principles of the Constitution</vt:lpstr>
      <vt:lpstr>Principles of the Constitution</vt:lpstr>
      <vt:lpstr>Principles of the Constitution</vt:lpstr>
      <vt:lpstr>Principles of the Constitution</vt:lpstr>
      <vt:lpstr>Principles of the Constitution</vt:lpstr>
      <vt:lpstr>Principles of the Constitution</vt:lpstr>
      <vt:lpstr>Principles of the Constitution</vt:lpstr>
      <vt:lpstr>Implied Powers</vt:lpstr>
      <vt:lpstr>7 Articles</vt:lpstr>
      <vt:lpstr>Amending Process</vt:lpstr>
      <vt:lpstr>Interpretation</vt:lpstr>
    </vt:vector>
  </TitlesOfParts>
  <Company>Mooresville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Constitution</dc:title>
  <dc:creator>Guy McConnell</dc:creator>
  <cp:lastModifiedBy>Guy McConnell</cp:lastModifiedBy>
  <cp:revision>11</cp:revision>
  <dcterms:created xsi:type="dcterms:W3CDTF">2015-06-08T14:29:42Z</dcterms:created>
  <dcterms:modified xsi:type="dcterms:W3CDTF">2017-02-06T13:46:13Z</dcterms:modified>
</cp:coreProperties>
</file>