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83" r:id="rId3"/>
    <p:sldId id="277" r:id="rId4"/>
    <p:sldId id="278" r:id="rId5"/>
    <p:sldId id="279" r:id="rId6"/>
    <p:sldId id="280" r:id="rId7"/>
    <p:sldId id="281" r:id="rId8"/>
    <p:sldId id="282" r:id="rId9"/>
    <p:sldId id="257" r:id="rId10"/>
    <p:sldId id="258" r:id="rId11"/>
    <p:sldId id="259" r:id="rId12"/>
    <p:sldId id="260" r:id="rId13"/>
    <p:sldId id="261" r:id="rId14"/>
    <p:sldId id="275" r:id="rId15"/>
    <p:sldId id="284" r:id="rId16"/>
    <p:sldId id="262" r:id="rId17"/>
    <p:sldId id="263" r:id="rId18"/>
    <p:sldId id="264" r:id="rId19"/>
    <p:sldId id="265" r:id="rId20"/>
    <p:sldId id="287" r:id="rId21"/>
    <p:sldId id="266" r:id="rId22"/>
    <p:sldId id="267" r:id="rId23"/>
    <p:sldId id="285" r:id="rId24"/>
    <p:sldId id="289" r:id="rId25"/>
    <p:sldId id="290" r:id="rId26"/>
    <p:sldId id="291" r:id="rId27"/>
    <p:sldId id="288" r:id="rId28"/>
    <p:sldId id="268" r:id="rId29"/>
    <p:sldId id="269" r:id="rId30"/>
    <p:sldId id="270" r:id="rId31"/>
    <p:sldId id="286" r:id="rId32"/>
    <p:sldId id="271" r:id="rId33"/>
    <p:sldId id="272" r:id="rId34"/>
    <p:sldId id="273" r:id="rId35"/>
    <p:sldId id="27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843C4-C81E-BC41-8BF3-9B098929A0CC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F9D2F-A327-5240-AC22-18FB81171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9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88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88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1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550A6-9859-4461-8BA2-673488AB128C}" type="datetimeFigureOut">
              <a:rPr lang="en-US"/>
              <a:pPr>
                <a:defRPr/>
              </a:pPr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062A5-D46B-45C5-B3B9-ED8131C31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2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and Breaking the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Know Your Rights!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40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of the Accused/Defense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0179"/>
            <a:ext cx="8229600" cy="5367821"/>
          </a:xfrm>
        </p:spPr>
        <p:txBody>
          <a:bodyPr>
            <a:normAutofit/>
          </a:bodyPr>
          <a:lstStyle/>
          <a:p>
            <a:r>
              <a:rPr lang="en-US" dirty="0" smtClean="0"/>
              <a:t>You are protected from </a:t>
            </a:r>
            <a:r>
              <a:rPr lang="en-US" b="1" dirty="0" smtClean="0"/>
              <a:t>double jeopardy, </a:t>
            </a:r>
            <a:r>
              <a:rPr lang="en-US" dirty="0" smtClean="0"/>
              <a:t>meaning you can’t be charged twice for the same crime.</a:t>
            </a:r>
          </a:p>
          <a:p>
            <a:r>
              <a:rPr lang="en-US" dirty="0" smtClean="0"/>
              <a:t>You have the right to </a:t>
            </a:r>
            <a:r>
              <a:rPr lang="en-US" b="1" dirty="0" smtClean="0"/>
              <a:t>due process </a:t>
            </a:r>
            <a:r>
              <a:rPr lang="en-US" dirty="0" smtClean="0"/>
              <a:t>(5</a:t>
            </a:r>
            <a:r>
              <a:rPr lang="en-US" baseline="30000" dirty="0" smtClean="0"/>
              <a:t>th</a:t>
            </a:r>
            <a:r>
              <a:rPr lang="en-US" dirty="0" smtClean="0"/>
              <a:t>/14</a:t>
            </a:r>
            <a:r>
              <a:rPr lang="en-US" baseline="30000" dirty="0" smtClean="0"/>
              <a:t>th</a:t>
            </a:r>
            <a:r>
              <a:rPr lang="en-US" dirty="0" smtClean="0"/>
              <a:t> Amendments). This means you have the right to receive fair treatment throughout the entire judicial process.</a:t>
            </a:r>
          </a:p>
          <a:p>
            <a:pPr marL="768096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076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of the Accused/Defense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Amendment 6 guarantees all of the following:</a:t>
            </a:r>
          </a:p>
          <a:p>
            <a:pPr lvl="1"/>
            <a:r>
              <a:rPr lang="en-US" dirty="0" smtClean="0"/>
              <a:t>A lawyer</a:t>
            </a:r>
          </a:p>
          <a:p>
            <a:pPr lvl="1"/>
            <a:r>
              <a:rPr lang="en-US" dirty="0" smtClean="0"/>
              <a:t>A speedy and fair trial</a:t>
            </a:r>
          </a:p>
          <a:p>
            <a:pPr lvl="1"/>
            <a:r>
              <a:rPr lang="en-US" dirty="0" smtClean="0"/>
              <a:t>An impartial jury</a:t>
            </a:r>
          </a:p>
          <a:p>
            <a:pPr lvl="1"/>
            <a:r>
              <a:rPr lang="en-US" dirty="0" smtClean="0"/>
              <a:t>Confronting witnesses</a:t>
            </a:r>
          </a:p>
          <a:p>
            <a:pPr lvl="1"/>
            <a:r>
              <a:rPr lang="en-US" dirty="0" smtClean="0"/>
              <a:t>Knowing your accusers and the charges against you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5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Amendment Protections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Probable cause </a:t>
            </a:r>
          </a:p>
          <a:p>
            <a:pPr lvl="1"/>
            <a:r>
              <a:rPr lang="en-US" dirty="0" smtClean="0"/>
              <a:t>Protects from an unreasonable search</a:t>
            </a:r>
          </a:p>
          <a:p>
            <a:r>
              <a:rPr lang="en-US" dirty="0" smtClean="0"/>
              <a:t>Exclusionary Rule</a:t>
            </a:r>
          </a:p>
          <a:p>
            <a:pPr lvl="1"/>
            <a:r>
              <a:rPr lang="en-US" dirty="0" smtClean="0"/>
              <a:t>May not use illegally obtained evidence</a:t>
            </a:r>
          </a:p>
          <a:p>
            <a:r>
              <a:rPr lang="en-US" dirty="0" smtClean="0"/>
              <a:t>Search Warrant</a:t>
            </a:r>
          </a:p>
          <a:p>
            <a:pPr lvl="1"/>
            <a:r>
              <a:rPr lang="en-US" dirty="0" smtClean="0"/>
              <a:t>Needed to search your property</a:t>
            </a:r>
          </a:p>
          <a:p>
            <a:pPr lvl="1"/>
            <a:r>
              <a:rPr lang="en-US" dirty="0" smtClean="0"/>
              <a:t>Only issued by a judge</a:t>
            </a:r>
          </a:p>
          <a:p>
            <a:r>
              <a:rPr lang="en-US" dirty="0" smtClean="0"/>
              <a:t>Landmark Supreme Court Cases?</a:t>
            </a:r>
          </a:p>
          <a:p>
            <a:pPr lvl="1"/>
            <a:r>
              <a:rPr lang="en-US" dirty="0" smtClean="0"/>
              <a:t>New Jersey v. TLO</a:t>
            </a:r>
          </a:p>
          <a:p>
            <a:pPr lvl="1"/>
            <a:r>
              <a:rPr lang="en-US" dirty="0" err="1" smtClean="0"/>
              <a:t>Mapp</a:t>
            </a:r>
            <a:r>
              <a:rPr lang="en-US" dirty="0" smtClean="0"/>
              <a:t> v. Ohio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2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Amendment Protections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cruel and unusual punishment</a:t>
            </a:r>
          </a:p>
          <a:p>
            <a:r>
              <a:rPr lang="en-US" dirty="0" smtClean="0"/>
              <a:t>No unfair bail, fines or fees</a:t>
            </a:r>
          </a:p>
        </p:txBody>
      </p:sp>
    </p:spTree>
    <p:extLst>
      <p:ext uri="{BB962C8B-B14F-4D97-AF65-F5344CB8AC3E}">
        <p14:creationId xmlns:p14="http://schemas.microsoft.com/office/powerpoint/2010/main" val="2448198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Enforcement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at all 3 levels of government, all part of the executive branch; carry out law enforcement</a:t>
            </a:r>
          </a:p>
          <a:p>
            <a:r>
              <a:rPr lang="en-US" dirty="0" smtClean="0"/>
              <a:t>Federal</a:t>
            </a:r>
          </a:p>
          <a:p>
            <a:pPr lvl="1"/>
            <a:r>
              <a:rPr lang="en-US" dirty="0" smtClean="0"/>
              <a:t>FBI, OSHA</a:t>
            </a:r>
          </a:p>
          <a:p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SBI, State troopers</a:t>
            </a:r>
          </a:p>
          <a:p>
            <a:r>
              <a:rPr lang="en-US" dirty="0" smtClean="0"/>
              <a:t>Local</a:t>
            </a:r>
          </a:p>
          <a:p>
            <a:pPr lvl="1"/>
            <a:r>
              <a:rPr lang="en-US" dirty="0" smtClean="0"/>
              <a:t>Sheriffs, HSPD</a:t>
            </a:r>
          </a:p>
        </p:txBody>
      </p:sp>
    </p:spTree>
    <p:extLst>
      <p:ext uri="{BB962C8B-B14F-4D97-AF65-F5344CB8AC3E}">
        <p14:creationId xmlns:p14="http://schemas.microsoft.com/office/powerpoint/2010/main" val="3050378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03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Prosecution charges the defendant with a crime.</a:t>
            </a:r>
          </a:p>
          <a:p>
            <a:pPr lvl="0"/>
            <a:r>
              <a:rPr lang="en-US" dirty="0"/>
              <a:t>Certain crimes differ from state to state and are found in </a:t>
            </a:r>
            <a:r>
              <a:rPr lang="en-US" dirty="0" smtClean="0"/>
              <a:t>each state’s penal </a:t>
            </a:r>
            <a:r>
              <a:rPr lang="en-US" dirty="0"/>
              <a:t>code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Which court has jurisdiction?</a:t>
            </a:r>
          </a:p>
          <a:p>
            <a:pPr lvl="0"/>
            <a:r>
              <a:rPr lang="en-US" dirty="0" smtClean="0"/>
              <a:t>What type of crime?</a:t>
            </a:r>
            <a:endParaRPr lang="en-US" dirty="0"/>
          </a:p>
          <a:p>
            <a:pPr lvl="1"/>
            <a:r>
              <a:rPr lang="en-US" dirty="0"/>
              <a:t>Misdemeanor or felony?</a:t>
            </a:r>
          </a:p>
          <a:p>
            <a:pPr lvl="1"/>
            <a:r>
              <a:rPr lang="en-US" dirty="0"/>
              <a:t>Crimes against people or crimes against property?</a:t>
            </a:r>
          </a:p>
          <a:p>
            <a:pPr lvl="1"/>
            <a:r>
              <a:rPr lang="en-US" dirty="0"/>
              <a:t>Victimless crime?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82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a Criminal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Arrest</a:t>
            </a:r>
            <a:r>
              <a:rPr lang="en-US" dirty="0"/>
              <a:t> suspect</a:t>
            </a:r>
          </a:p>
          <a:p>
            <a:pPr lvl="0"/>
            <a:r>
              <a:rPr lang="en-US" b="1" dirty="0"/>
              <a:t>Preliminary hearing</a:t>
            </a:r>
            <a:r>
              <a:rPr lang="en-US" dirty="0"/>
              <a:t>: judge hears charges and sets bail</a:t>
            </a:r>
          </a:p>
          <a:p>
            <a:pPr lvl="0"/>
            <a:r>
              <a:rPr lang="en-US" b="1" dirty="0"/>
              <a:t>Indictment</a:t>
            </a:r>
            <a:r>
              <a:rPr lang="en-US" dirty="0"/>
              <a:t>: a grand jury decides if there is enough evidence for trial</a:t>
            </a:r>
          </a:p>
          <a:p>
            <a:pPr lvl="0"/>
            <a:r>
              <a:rPr lang="en-US" b="1" dirty="0"/>
              <a:t>Arraignment</a:t>
            </a:r>
            <a:r>
              <a:rPr lang="en-US" dirty="0"/>
              <a:t>: Defendant enters plea: guilty or not. Trial date is set</a:t>
            </a:r>
          </a:p>
          <a:p>
            <a:pPr lvl="1"/>
            <a:r>
              <a:rPr lang="en-US" dirty="0"/>
              <a:t>Or defendant can issue a plea bargain. </a:t>
            </a:r>
          </a:p>
        </p:txBody>
      </p:sp>
    </p:spTree>
    <p:extLst>
      <p:ext uri="{BB962C8B-B14F-4D97-AF65-F5344CB8AC3E}">
        <p14:creationId xmlns:p14="http://schemas.microsoft.com/office/powerpoint/2010/main" val="1630371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a Criminal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Trial </a:t>
            </a:r>
            <a:r>
              <a:rPr lang="en-US" dirty="0" smtClean="0"/>
              <a:t>takes place</a:t>
            </a:r>
          </a:p>
          <a:p>
            <a:r>
              <a:rPr lang="en-US" dirty="0" smtClean="0"/>
              <a:t>The petit jury decides the </a:t>
            </a:r>
            <a:r>
              <a:rPr lang="en-US" b="1" dirty="0" smtClean="0"/>
              <a:t>verdict</a:t>
            </a:r>
          </a:p>
          <a:p>
            <a:r>
              <a:rPr lang="en-US" dirty="0" smtClean="0"/>
              <a:t>The judge issues the </a:t>
            </a:r>
            <a:r>
              <a:rPr lang="en-US" b="1" dirty="0" smtClean="0"/>
              <a:t>sentencing</a:t>
            </a:r>
          </a:p>
          <a:p>
            <a:r>
              <a:rPr lang="en-US" dirty="0" smtClean="0"/>
              <a:t>The convicted may </a:t>
            </a:r>
            <a:r>
              <a:rPr lang="en-US" b="1" dirty="0" smtClean="0"/>
              <a:t>appeal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6700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Both sides gather evidence and question witnesses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Witnesses receive a </a:t>
            </a:r>
            <a:r>
              <a:rPr lang="en-US" b="1" dirty="0" smtClean="0"/>
              <a:t>subpoena</a:t>
            </a:r>
            <a:r>
              <a:rPr lang="en-US" dirty="0" smtClean="0"/>
              <a:t> to appear in court</a:t>
            </a:r>
            <a:endParaRPr lang="en-US" dirty="0"/>
          </a:p>
          <a:p>
            <a:pPr lvl="0"/>
            <a:r>
              <a:rPr lang="en-US" dirty="0"/>
              <a:t>A jury is selected.</a:t>
            </a:r>
          </a:p>
          <a:p>
            <a:pPr lvl="0"/>
            <a:r>
              <a:rPr lang="en-US" dirty="0"/>
              <a:t>Prosecution makes opening statement.  Defense makes opening statement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5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Law and Types of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41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Prosecution calls witnesses for testimony.  Defense will </a:t>
            </a:r>
            <a:r>
              <a:rPr lang="en-US" b="1" dirty="0"/>
              <a:t>cross-examine</a:t>
            </a:r>
            <a:r>
              <a:rPr lang="en-US" dirty="0"/>
              <a:t>.  Prosecution will then rest.</a:t>
            </a:r>
          </a:p>
          <a:p>
            <a:pPr lvl="0"/>
            <a:r>
              <a:rPr lang="en-US" dirty="0"/>
              <a:t>Defense calls witnesses for testimony.  Prosecution will cross-examine.  Defense will then rest. </a:t>
            </a:r>
          </a:p>
          <a:p>
            <a:pPr lvl="0"/>
            <a:r>
              <a:rPr lang="en-US" dirty="0"/>
              <a:t>Both sides make closing statements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11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Jury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Standard of evidence is “</a:t>
            </a:r>
            <a:r>
              <a:rPr lang="en-US" b="1" dirty="0" smtClean="0"/>
              <a:t>beyond a reasonable doubt</a:t>
            </a:r>
            <a:r>
              <a:rPr lang="en-US" dirty="0" smtClean="0"/>
              <a:t>” – jury must be 100% sure</a:t>
            </a:r>
          </a:p>
          <a:p>
            <a:pPr lvl="0"/>
            <a:r>
              <a:rPr lang="en-US" b="1" dirty="0" smtClean="0"/>
              <a:t>Acquittal</a:t>
            </a:r>
            <a:r>
              <a:rPr lang="en-US" dirty="0"/>
              <a:t>:  The jury decides not guilty.  Defendant is released. </a:t>
            </a:r>
          </a:p>
          <a:p>
            <a:pPr lvl="0"/>
            <a:r>
              <a:rPr lang="en-US" b="1" dirty="0" smtClean="0"/>
              <a:t>Convicted</a:t>
            </a:r>
            <a:r>
              <a:rPr lang="en-US" dirty="0" smtClean="0"/>
              <a:t>:  </a:t>
            </a:r>
            <a:r>
              <a:rPr lang="en-US" dirty="0"/>
              <a:t>If the jury decides a person is guilty, the judge will then set a date for sentencing.</a:t>
            </a:r>
          </a:p>
          <a:p>
            <a:pPr lvl="0"/>
            <a:r>
              <a:rPr lang="en-US" b="1" dirty="0"/>
              <a:t>Hung jury</a:t>
            </a:r>
            <a:r>
              <a:rPr lang="en-US" dirty="0"/>
              <a:t>:  A jury cannot make a decision.  This is a mistrial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45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Four functions:  Punishment, </a:t>
            </a:r>
            <a:r>
              <a:rPr lang="en-US" dirty="0" smtClean="0"/>
              <a:t>social protection, deterrence, </a:t>
            </a:r>
            <a:r>
              <a:rPr lang="en-US" dirty="0"/>
              <a:t>and rehabilitation.</a:t>
            </a:r>
          </a:p>
          <a:p>
            <a:pPr lvl="0"/>
            <a:r>
              <a:rPr lang="en-US" dirty="0"/>
              <a:t>Some prisoners are eligible for parole after serving part of their sentence.</a:t>
            </a:r>
          </a:p>
          <a:p>
            <a:pPr lvl="0"/>
            <a:r>
              <a:rPr lang="en-US" b="1" dirty="0"/>
              <a:t>Indeterminate sentence</a:t>
            </a:r>
            <a:r>
              <a:rPr lang="en-US" dirty="0"/>
              <a:t>:  Judge sets a minimum and maximum sentence.</a:t>
            </a:r>
          </a:p>
          <a:p>
            <a:pPr lvl="0"/>
            <a:r>
              <a:rPr lang="en-US" b="1" dirty="0"/>
              <a:t>Determinate sentence</a:t>
            </a:r>
            <a:r>
              <a:rPr lang="en-US" dirty="0"/>
              <a:t>:  Judge sets a specific sentence.</a:t>
            </a:r>
          </a:p>
          <a:p>
            <a:pPr lvl="0"/>
            <a:r>
              <a:rPr lang="en-US" b="1" dirty="0"/>
              <a:t>Mandatory sentence</a:t>
            </a:r>
            <a:r>
              <a:rPr lang="en-US" dirty="0"/>
              <a:t>:  Judge sets a sentence in accordance with state laws.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32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Incarceration/Recidivism/Juvenile Courts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33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Incarceration and Recidivism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Incarcerated</a:t>
            </a:r>
            <a:r>
              <a:rPr lang="en-US" dirty="0" smtClean="0"/>
              <a:t> – imprisoned</a:t>
            </a:r>
          </a:p>
          <a:p>
            <a:pPr lvl="1"/>
            <a:r>
              <a:rPr lang="en-US" dirty="0" smtClean="0"/>
              <a:t>The US has the highest incarceration rate in the WORLD</a:t>
            </a:r>
          </a:p>
          <a:p>
            <a:pPr lvl="1"/>
            <a:r>
              <a:rPr lang="en-US" dirty="0" smtClean="0"/>
              <a:t>Many more males than females</a:t>
            </a:r>
          </a:p>
          <a:p>
            <a:endParaRPr lang="en-US" dirty="0" smtClean="0"/>
          </a:p>
          <a:p>
            <a:r>
              <a:rPr lang="en-US" b="1" dirty="0" smtClean="0"/>
              <a:t>Recidivism</a:t>
            </a:r>
            <a:r>
              <a:rPr lang="en-US" dirty="0" smtClean="0"/>
              <a:t> – returning to prison after serving jail time</a:t>
            </a:r>
          </a:p>
          <a:p>
            <a:pPr lvl="1"/>
            <a:r>
              <a:rPr lang="en-US" dirty="0" smtClean="0"/>
              <a:t>Correlation with age: the older a person gets, the odds of experiencing recidivism decline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003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ncarceration_rate_by_country.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11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60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juvenile is anyone under the set age for an adult in a specific state.</a:t>
            </a:r>
          </a:p>
          <a:p>
            <a:r>
              <a:rPr lang="en-US" dirty="0" smtClean="0"/>
              <a:t>A juvenile DELINQUENT is a juvenile who has committed a crime </a:t>
            </a:r>
          </a:p>
          <a:p>
            <a:r>
              <a:rPr lang="en-US" dirty="0" smtClean="0"/>
              <a:t>You are an adult in NC at 18 HOWEVER……</a:t>
            </a:r>
          </a:p>
          <a:p>
            <a:r>
              <a:rPr lang="en-US" dirty="0" smtClean="0"/>
              <a:t>NC is 1 of 2 states that will charge 16 and 17 year olds as adults</a:t>
            </a:r>
          </a:p>
          <a:p>
            <a:r>
              <a:rPr lang="en-US" dirty="0" smtClean="0"/>
              <a:t>The “age of consent” in NC is 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7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The goal is </a:t>
            </a:r>
            <a:r>
              <a:rPr lang="en-US" b="1" dirty="0" smtClean="0"/>
              <a:t>rehabilitation</a:t>
            </a:r>
            <a:r>
              <a:rPr lang="en-US" dirty="0" smtClean="0"/>
              <a:t>, not punishment</a:t>
            </a:r>
            <a:endParaRPr lang="en-US" dirty="0"/>
          </a:p>
          <a:p>
            <a:pPr lvl="0"/>
            <a:r>
              <a:rPr lang="en-US" dirty="0"/>
              <a:t>Neglect cases:  Children who are neglected or abused by caregivers.</a:t>
            </a:r>
          </a:p>
          <a:p>
            <a:pPr lvl="0"/>
            <a:r>
              <a:rPr lang="en-US" dirty="0"/>
              <a:t>Delinquent cases:  Children who commit crimes.</a:t>
            </a:r>
          </a:p>
          <a:p>
            <a:pPr lvl="0"/>
            <a:r>
              <a:rPr lang="en-US" dirty="0"/>
              <a:t>At a delinquent court appearance, the child, parents, arresting officer, probation officer, lawyer, and judge meet.</a:t>
            </a:r>
          </a:p>
          <a:p>
            <a:pPr lvl="0"/>
            <a:r>
              <a:rPr lang="en-US" dirty="0"/>
              <a:t>No jury trial.  The judge decides delinquent or non-delinquent.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352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Rights and Protections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Parents must be notified of arrest.  Charges must be written down.</a:t>
            </a:r>
          </a:p>
          <a:p>
            <a:pPr lvl="0"/>
            <a:r>
              <a:rPr lang="en-US" dirty="0"/>
              <a:t>Juveniles are not fingerprinted or photographed.  </a:t>
            </a:r>
          </a:p>
          <a:p>
            <a:pPr lvl="0"/>
            <a:r>
              <a:rPr lang="en-US" dirty="0"/>
              <a:t>Right to confront witnesses.</a:t>
            </a:r>
          </a:p>
          <a:p>
            <a:pPr lvl="0"/>
            <a:r>
              <a:rPr lang="en-US" dirty="0"/>
              <a:t>Identity is kept secret.  Records can be erased as adults.</a:t>
            </a:r>
          </a:p>
          <a:p>
            <a:pPr lvl="0"/>
            <a:r>
              <a:rPr lang="en-US" dirty="0"/>
              <a:t>Right to remain silent and have an attorney.</a:t>
            </a:r>
          </a:p>
          <a:p>
            <a:pPr lvl="0"/>
            <a:r>
              <a:rPr lang="en-US" dirty="0"/>
              <a:t>Most of these protections were established by the Supreme Court (In re </a:t>
            </a:r>
            <a:r>
              <a:rPr lang="en-US" dirty="0" err="1"/>
              <a:t>Gault</a:t>
            </a:r>
            <a:r>
              <a:rPr lang="en-US" dirty="0"/>
              <a:t> case).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3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What is Law?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1115"/>
            <a:ext cx="4038600" cy="505936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John Adams – “In the United States, we will have a government of laws, not of men.”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Law</a:t>
            </a:r>
            <a:r>
              <a:rPr lang="en-US" dirty="0" smtClean="0"/>
              <a:t>: a set of rules that allow peaceful living in a society.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Rule of Law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</a:t>
            </a:r>
            <a:r>
              <a:rPr lang="en-US" smtClean="0"/>
              <a:t>- Acts </a:t>
            </a:r>
            <a:r>
              <a:rPr lang="en-US" dirty="0" smtClean="0"/>
              <a:t>as a </a:t>
            </a:r>
            <a:r>
              <a:rPr lang="en-US" b="1" dirty="0" smtClean="0"/>
              <a:t>deterrence</a:t>
            </a:r>
          </a:p>
        </p:txBody>
      </p:sp>
      <p:pic>
        <p:nvPicPr>
          <p:cNvPr id="15364" name="Picture 2" descr="http://thebsreport.files.wordpress.com/2009/05/john_ada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066800"/>
            <a:ext cx="4343400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5067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Punishment for Juveniles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Lectured, placed in special schools, or probation.</a:t>
            </a:r>
          </a:p>
          <a:p>
            <a:pPr lvl="0"/>
            <a:r>
              <a:rPr lang="en-US" dirty="0"/>
              <a:t>Ward of the court:  Court may become guardian.</a:t>
            </a:r>
          </a:p>
          <a:p>
            <a:pPr lvl="0"/>
            <a:r>
              <a:rPr lang="en-US" dirty="0"/>
              <a:t>Sometimes tried as adults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89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091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dirty="0" smtClean="0"/>
              <a:t>In </a:t>
            </a:r>
            <a:r>
              <a:rPr lang="en-US" dirty="0"/>
              <a:t>civil law, a harmed individual (</a:t>
            </a:r>
            <a:r>
              <a:rPr lang="en-US" dirty="0">
                <a:latin typeface="Arial Bold" charset="0"/>
                <a:cs typeface="Arial Bold" charset="0"/>
                <a:sym typeface="Arial Bold" charset="0"/>
              </a:rPr>
              <a:t>plaintiff</a:t>
            </a:r>
            <a:r>
              <a:rPr lang="en-US" dirty="0"/>
              <a:t>) seeks to win a judgment against the accused wrongdoer (</a:t>
            </a:r>
            <a:r>
              <a:rPr lang="en-US" dirty="0">
                <a:latin typeface="Arial Bold" charset="0"/>
                <a:cs typeface="Arial Bold" charset="0"/>
                <a:sym typeface="Arial Bold" charset="0"/>
              </a:rPr>
              <a:t>defendant</a:t>
            </a:r>
            <a:r>
              <a:rPr lang="en-US" dirty="0"/>
              <a:t>). </a:t>
            </a: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dirty="0" smtClean="0"/>
              <a:t>A summons is sent to the defendant requiring them to appear in court, and they enter a plea.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dirty="0" smtClean="0"/>
              <a:t>Often times these cases are settled outside of court</a:t>
            </a:r>
            <a:endParaRPr lang="en-US" dirty="0"/>
          </a:p>
          <a:p>
            <a:pPr marL="419100" indent="-419100" algn="ctr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dirty="0"/>
              <a:t>*** The same illegal activity can be a crime &amp; tort! ***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208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law includes tort law.</a:t>
            </a:r>
          </a:p>
          <a:p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b="1" dirty="0" smtClean="0"/>
              <a:t>t</a:t>
            </a:r>
            <a:r>
              <a:rPr lang="en-US" b="1" dirty="0" smtClean="0">
                <a:latin typeface="Arial Bold" charset="0"/>
                <a:cs typeface="Arial Bold" charset="0"/>
                <a:sym typeface="Arial Bold" charset="0"/>
              </a:rPr>
              <a:t>ort</a:t>
            </a:r>
            <a:r>
              <a:rPr lang="en-US" dirty="0" smtClean="0"/>
              <a:t> </a:t>
            </a:r>
            <a:r>
              <a:rPr lang="en-US" dirty="0"/>
              <a:t>occurs when one person causes injury to another person or to another </a:t>
            </a:r>
            <a:r>
              <a:rPr lang="en-US" dirty="0" smtClean="0"/>
              <a:t>persons </a:t>
            </a:r>
            <a:r>
              <a:rPr lang="en-US" dirty="0"/>
              <a:t>property or reputation. </a:t>
            </a:r>
            <a:endParaRPr lang="en-US" dirty="0" smtClean="0"/>
          </a:p>
          <a:p>
            <a:r>
              <a:rPr lang="en-US" dirty="0" smtClean="0"/>
              <a:t>Civil law may also include divorces and child custody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43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0"/>
              </a:spcBef>
              <a:defRPr/>
            </a:pPr>
            <a:r>
              <a:rPr lang="en-US" dirty="0" smtClean="0">
                <a:latin typeface="Arial Bold" charset="0"/>
                <a:cs typeface="Arial Bold" charset="0"/>
                <a:sym typeface="Arial Bold" charset="0"/>
              </a:rPr>
              <a:t>The question to be answered is  over liability – who is responsible for the harm?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dirty="0" smtClean="0"/>
              <a:t>May be decided by a lone judge, or the plaintiff my request a jury if the amount involved is over $20 (7</a:t>
            </a:r>
            <a:r>
              <a:rPr lang="en-US" baseline="30000" dirty="0" smtClean="0"/>
              <a:t>th</a:t>
            </a:r>
            <a:r>
              <a:rPr lang="en-US" dirty="0" smtClean="0"/>
              <a:t> Amendment!)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dirty="0" smtClean="0"/>
              <a:t>Standard of evidence here is “</a:t>
            </a:r>
            <a:r>
              <a:rPr lang="en-US" b="1" dirty="0" smtClean="0"/>
              <a:t>preponderance of evidence</a:t>
            </a:r>
            <a:r>
              <a:rPr lang="en-US" dirty="0" smtClean="0"/>
              <a:t>” – judge/jury only needs to be 51% sure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811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5607"/>
            <a:ext cx="8229600" cy="52823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Punishment is not jail time, but rather restitution, or monetary payment</a:t>
            </a:r>
          </a:p>
          <a:p>
            <a:r>
              <a:rPr lang="en-US" dirty="0" smtClean="0"/>
              <a:t>Damages may be awarded by the jury, including:</a:t>
            </a:r>
          </a:p>
          <a:p>
            <a:pPr marL="118872" indent="0">
              <a:buNone/>
            </a:pPr>
            <a:endParaRPr lang="en-US" dirty="0" smtClean="0"/>
          </a:p>
          <a:p>
            <a:pPr marL="749808" lvl="1" indent="-457200">
              <a:spcBef>
                <a:spcPct val="0"/>
              </a:spcBef>
              <a:defRPr/>
            </a:pPr>
            <a:r>
              <a:rPr lang="en-US" b="1" dirty="0" smtClean="0">
                <a:cs typeface="Arial Bold" charset="0"/>
                <a:sym typeface="Arial Bold" charset="0"/>
              </a:rPr>
              <a:t>Compensatory </a:t>
            </a:r>
            <a:r>
              <a:rPr lang="en-US" b="1" dirty="0">
                <a:cs typeface="Arial Bold" charset="0"/>
                <a:sym typeface="Arial Bold" charset="0"/>
              </a:rPr>
              <a:t>Damages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smtClean="0"/>
              <a:t>recover </a:t>
            </a:r>
            <a:r>
              <a:rPr lang="en-US" dirty="0"/>
              <a:t>damages to make up for the harm caused</a:t>
            </a:r>
            <a:r>
              <a:rPr lang="en-US" dirty="0" smtClean="0"/>
              <a:t>.</a:t>
            </a:r>
            <a:endParaRPr lang="en-US" dirty="0"/>
          </a:p>
          <a:p>
            <a:pPr marL="749808" lvl="1" indent="-457200">
              <a:spcBef>
                <a:spcPts val="700"/>
              </a:spcBef>
              <a:defRPr/>
            </a:pPr>
            <a:r>
              <a:rPr lang="en-US" b="1" dirty="0">
                <a:cs typeface="Arial Bold" charset="0"/>
                <a:sym typeface="Arial Bold" charset="0"/>
              </a:rPr>
              <a:t>Nominal Damages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smtClean="0"/>
              <a:t>small amount </a:t>
            </a:r>
            <a:r>
              <a:rPr lang="en-US" dirty="0"/>
              <a:t>of money awarded by the courts to show that the claim was justified</a:t>
            </a:r>
            <a:r>
              <a:rPr lang="en-US" dirty="0" smtClean="0"/>
              <a:t>.</a:t>
            </a:r>
            <a:endParaRPr lang="en-US" dirty="0"/>
          </a:p>
          <a:p>
            <a:pPr marL="749808" lvl="1" indent="-457200">
              <a:spcBef>
                <a:spcPts val="700"/>
              </a:spcBef>
              <a:defRPr/>
            </a:pPr>
            <a:r>
              <a:rPr lang="en-US" b="1" dirty="0">
                <a:cs typeface="Arial Bold" charset="0"/>
                <a:sym typeface="Arial Bold" charset="0"/>
              </a:rPr>
              <a:t>Punitive Damages</a:t>
            </a:r>
            <a:r>
              <a:rPr lang="en-US" b="1" dirty="0"/>
              <a:t> </a:t>
            </a:r>
            <a:r>
              <a:rPr lang="en-US" dirty="0"/>
              <a:t>– amounts of money awarded to the plaintiff to punish the defendants for malicious, willful, or outrageous acts.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0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Influences on American Law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b="1" dirty="0" smtClean="0"/>
              <a:t>Hammurabi’s Code (1750BC)</a:t>
            </a:r>
            <a:r>
              <a:rPr lang="en-US" sz="22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first written set of laws.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If laws are written and posted for all to see, then everyone has to follow the same laws.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200" b="1" dirty="0" smtClean="0"/>
              <a:t>Ten Commandments- (1446 BC) 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A list of moral and religious principles 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200" b="1" dirty="0" smtClean="0"/>
              <a:t>Roman Law: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dirty="0" smtClean="0"/>
              <a:t>    - </a:t>
            </a:r>
            <a:r>
              <a:rPr lang="en-US" sz="2200" u="sng" dirty="0" smtClean="0"/>
              <a:t>Jurisprudence</a:t>
            </a:r>
            <a:r>
              <a:rPr lang="en-US" sz="2200" dirty="0" smtClean="0"/>
              <a:t>: the study of law.  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200" b="1" dirty="0" smtClean="0"/>
              <a:t>Code of Justinian (528 AD): </a:t>
            </a:r>
            <a:r>
              <a:rPr lang="en-US" sz="2200" dirty="0" smtClean="0"/>
              <a:t>Emperor Justinian of Eastern Roman Empire has all existing laws and decrees written down in a single document.</a:t>
            </a:r>
          </a:p>
        </p:txBody>
      </p:sp>
      <p:pic>
        <p:nvPicPr>
          <p:cNvPr id="16389" name="Picture 4" descr="http://img.dailymail.co.uk/i/pix/2008/03_01/mosesHeston2703_468x6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971800"/>
            <a:ext cx="111015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162800" y="2971800"/>
            <a:ext cx="121120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36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Influences on American Law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r>
              <a:rPr lang="en-US" sz="2400" b="1" dirty="0" smtClean="0"/>
              <a:t>Draconian Law- 621 BC </a:t>
            </a:r>
          </a:p>
          <a:p>
            <a:pPr lvl="1"/>
            <a:r>
              <a:rPr lang="en-US" sz="2400" dirty="0" smtClean="0"/>
              <a:t>Laws were harsh and included death penalty for minor </a:t>
            </a:r>
            <a:r>
              <a:rPr lang="en-US" sz="2400" dirty="0" smtClean="0"/>
              <a:t>offenses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/>
              <a:t>Magna </a:t>
            </a:r>
            <a:r>
              <a:rPr lang="en-US" sz="2400" b="1" dirty="0" err="1" smtClean="0"/>
              <a:t>Carta</a:t>
            </a:r>
            <a:r>
              <a:rPr lang="en-US" sz="2400" b="1" dirty="0" smtClean="0"/>
              <a:t>- 1215 </a:t>
            </a:r>
          </a:p>
          <a:p>
            <a:pPr lvl="1"/>
            <a:r>
              <a:rPr lang="en-US" sz="2400" dirty="0" smtClean="0"/>
              <a:t>England’s first document to check the power of the king </a:t>
            </a:r>
          </a:p>
          <a:p>
            <a:pPr lvl="1"/>
            <a:r>
              <a:rPr lang="en-US" sz="2400" dirty="0" smtClean="0"/>
              <a:t>Declared people could not be deprived or lives, liberty, or property except by judgment of their peers </a:t>
            </a:r>
          </a:p>
          <a:p>
            <a:r>
              <a:rPr lang="en-US" sz="2400" b="1" dirty="0" smtClean="0"/>
              <a:t>Iroquois Nation Constitution- </a:t>
            </a:r>
            <a:r>
              <a:rPr lang="en-US" sz="2400" b="1" dirty="0" smtClean="0"/>
              <a:t>1500</a:t>
            </a:r>
          </a:p>
          <a:p>
            <a:pPr lvl="1"/>
            <a:r>
              <a:rPr lang="en-US" sz="2400" dirty="0" smtClean="0"/>
              <a:t>Established </a:t>
            </a:r>
            <a:r>
              <a:rPr lang="en-US" sz="2400" dirty="0" smtClean="0"/>
              <a:t>a confederacy of nations amongst Native Americans</a:t>
            </a:r>
          </a:p>
          <a:p>
            <a:pPr lvl="1"/>
            <a:r>
              <a:rPr lang="en-US" sz="2400" dirty="0" smtClean="0"/>
              <a:t>First oral/spoken Constitution in the </a:t>
            </a:r>
            <a:r>
              <a:rPr lang="en-US" sz="2400" dirty="0" smtClean="0"/>
              <a:t>US</a:t>
            </a:r>
          </a:p>
          <a:p>
            <a:r>
              <a:rPr lang="en-US" sz="2400" b="1" dirty="0"/>
              <a:t>English Common Law</a:t>
            </a:r>
          </a:p>
          <a:p>
            <a:pPr lvl="1"/>
            <a:r>
              <a:rPr lang="en-US" sz="2400" dirty="0"/>
              <a:t>Traditions and customs borrowed from England </a:t>
            </a:r>
          </a:p>
          <a:p>
            <a:pPr lvl="1"/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56900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Types of Law </a:t>
            </a:r>
          </a:p>
        </p:txBody>
      </p:sp>
      <p:sp>
        <p:nvSpPr>
          <p:cNvPr id="39941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b="1" dirty="0" smtClean="0"/>
              <a:t>English Common Law</a:t>
            </a:r>
            <a:r>
              <a:rPr lang="en-US" sz="2200" dirty="0" smtClean="0"/>
              <a:t>: based on traditions and precedent. Not all are written down.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Trial by jury.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Innocent until proven guilty.</a:t>
            </a:r>
          </a:p>
          <a:p>
            <a:pPr lvl="1"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200" b="1" dirty="0"/>
              <a:t>Constitutional Law: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Laws from Amendments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Certain rights given to the government and people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200" dirty="0"/>
          </a:p>
          <a:p>
            <a:pPr lvl="1">
              <a:lnSpc>
                <a:spcPct val="80000"/>
              </a:lnSpc>
            </a:pPr>
            <a:endParaRPr lang="en-US" sz="2200" dirty="0"/>
          </a:p>
        </p:txBody>
      </p:sp>
      <p:pic>
        <p:nvPicPr>
          <p:cNvPr id="39944" name="Picture 8" descr="constitution_quill_p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0364" y="2250084"/>
            <a:ext cx="4201236" cy="27711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103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Types of Law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1" dirty="0" smtClean="0"/>
              <a:t>Criminal Law</a:t>
            </a:r>
            <a:r>
              <a:rPr lang="en-US" sz="2800" dirty="0" smtClean="0"/>
              <a:t>: Some type of misdemeanor or felony has been committed</a:t>
            </a:r>
          </a:p>
          <a:p>
            <a:pPr>
              <a:lnSpc>
                <a:spcPct val="80000"/>
              </a:lnSpc>
            </a:pPr>
            <a:r>
              <a:rPr lang="en-US" sz="2800" b="1" dirty="0" smtClean="0"/>
              <a:t>Civil Law</a:t>
            </a:r>
            <a:r>
              <a:rPr lang="en-US" sz="2800" dirty="0" smtClean="0"/>
              <a:t>: disputes between people (lawsuits)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Tort</a:t>
            </a:r>
            <a:r>
              <a:rPr lang="en-US" dirty="0" smtClean="0"/>
              <a:t>: a civil case where injury occurs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Family Law</a:t>
            </a:r>
            <a:r>
              <a:rPr lang="en-US" dirty="0" smtClean="0"/>
              <a:t>: Divorce, custody, child support, adoption.</a:t>
            </a:r>
          </a:p>
          <a:p>
            <a:pPr>
              <a:lnSpc>
                <a:spcPct val="80000"/>
              </a:lnSpc>
            </a:pPr>
            <a:r>
              <a:rPr lang="en-US" sz="2800" b="1" dirty="0" smtClean="0"/>
              <a:t>Administrative Law</a:t>
            </a:r>
            <a:r>
              <a:rPr lang="en-US" sz="2800" dirty="0" smtClean="0"/>
              <a:t>: laws carried out by executive agencies and regulatory commissions (FDA, CDC, OSHA, IRS)</a:t>
            </a:r>
          </a:p>
          <a:p>
            <a:pPr>
              <a:lnSpc>
                <a:spcPct val="80000"/>
              </a:lnSpc>
            </a:pPr>
            <a:r>
              <a:rPr lang="en-US" sz="2800" b="1" dirty="0" smtClean="0"/>
              <a:t>Statutory Law</a:t>
            </a:r>
            <a:r>
              <a:rPr lang="en-US" sz="2800" dirty="0" smtClean="0"/>
              <a:t>: laws for states. Ex: speed limits, alcohol laws, food inspection.</a:t>
            </a:r>
          </a:p>
          <a:p>
            <a:pPr>
              <a:lnSpc>
                <a:spcPct val="80000"/>
              </a:lnSpc>
            </a:pPr>
            <a:r>
              <a:rPr lang="en-US" sz="2800" b="1" dirty="0" smtClean="0"/>
              <a:t>International Law</a:t>
            </a:r>
            <a:r>
              <a:rPr lang="en-US" sz="2800" dirty="0" smtClean="0"/>
              <a:t>: between two or more countries.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The World Court: settles disputes between two or more nations. Also prosecutes war criminals.</a:t>
            </a:r>
          </a:p>
        </p:txBody>
      </p:sp>
    </p:spTree>
    <p:extLst>
      <p:ext uri="{BB962C8B-B14F-4D97-AF65-F5344CB8AC3E}">
        <p14:creationId xmlns:p14="http://schemas.microsoft.com/office/powerpoint/2010/main" val="165374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of the Accused and Citizen Protections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 them!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34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of the Accused/Defense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go and break the law, you may want to understand a few things.</a:t>
            </a:r>
          </a:p>
          <a:p>
            <a:r>
              <a:rPr lang="en-US" dirty="0" smtClean="0"/>
              <a:t>As we’ve discussed, you have certain rights given to you found in the Bill of Rights.</a:t>
            </a:r>
          </a:p>
          <a:p>
            <a:r>
              <a:rPr lang="en-US" dirty="0" smtClean="0"/>
              <a:t>Use them! As they may get you off the hook!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56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254</TotalTime>
  <Words>1474</Words>
  <Application>Microsoft Macintosh PowerPoint</Application>
  <PresentationFormat>On-screen Show (4:3)</PresentationFormat>
  <Paragraphs>180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Module</vt:lpstr>
      <vt:lpstr>Making and Breaking the Law</vt:lpstr>
      <vt:lpstr>Origins of Law and Types of Law</vt:lpstr>
      <vt:lpstr>What is Law?</vt:lpstr>
      <vt:lpstr>Influences on American Law</vt:lpstr>
      <vt:lpstr>Influences on American Law</vt:lpstr>
      <vt:lpstr>Types of Law </vt:lpstr>
      <vt:lpstr>Types of Law</vt:lpstr>
      <vt:lpstr>Rights of the Accused and Citizen Protections</vt:lpstr>
      <vt:lpstr>Rights of the Accused/Defense</vt:lpstr>
      <vt:lpstr>Rights of the Accused/Defense</vt:lpstr>
      <vt:lpstr>Rights of the Accused/Defense</vt:lpstr>
      <vt:lpstr>4th Amendment Protections</vt:lpstr>
      <vt:lpstr>8th Amendment Protections</vt:lpstr>
      <vt:lpstr>Law Enforcement Agencies</vt:lpstr>
      <vt:lpstr>Criminal Law</vt:lpstr>
      <vt:lpstr>Criminal Law</vt:lpstr>
      <vt:lpstr>Steps in a Criminal Case</vt:lpstr>
      <vt:lpstr>Steps in a Criminal Case</vt:lpstr>
      <vt:lpstr>The Trial</vt:lpstr>
      <vt:lpstr>Trial Continued…</vt:lpstr>
      <vt:lpstr>Jury Decision</vt:lpstr>
      <vt:lpstr>Sentencing</vt:lpstr>
      <vt:lpstr>Incarceration/Recidivism/Juvenile Courts</vt:lpstr>
      <vt:lpstr>Incarceration and Recidivism</vt:lpstr>
      <vt:lpstr>PowerPoint Presentation</vt:lpstr>
      <vt:lpstr>PowerPoint Presentation</vt:lpstr>
      <vt:lpstr>Juvenile Courts</vt:lpstr>
      <vt:lpstr>Juvenile Courts</vt:lpstr>
      <vt:lpstr>Juvenile Rights and Protections</vt:lpstr>
      <vt:lpstr>Punishment for Juveniles</vt:lpstr>
      <vt:lpstr>Civil Law</vt:lpstr>
      <vt:lpstr>Civil Law</vt:lpstr>
      <vt:lpstr>Civil Law</vt:lpstr>
      <vt:lpstr>Civil Law</vt:lpstr>
      <vt:lpstr>Civil Law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the Law</dc:title>
  <dc:creator>Guy McConnell</dc:creator>
  <cp:lastModifiedBy>Guy McConnell</cp:lastModifiedBy>
  <cp:revision>14</cp:revision>
  <dcterms:created xsi:type="dcterms:W3CDTF">2015-11-03T22:01:42Z</dcterms:created>
  <dcterms:modified xsi:type="dcterms:W3CDTF">2016-10-17T13:33:52Z</dcterms:modified>
</cp:coreProperties>
</file>