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4" autoAdjust="0"/>
    <p:restoredTop sz="94660"/>
  </p:normalViewPr>
  <p:slideViewPr>
    <p:cSldViewPr>
      <p:cViewPr>
        <p:scale>
          <a:sx n="77" d="100"/>
          <a:sy n="77" d="100"/>
        </p:scale>
        <p:origin x="-117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00987580-D5D3-4161-B0DD-5CEF60000148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</a:lstStyle>
          <a:p>
            <a:fld id="{E3926736-5FE4-4EE0-AF24-F7D95080A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7580-D5D3-4161-B0DD-5CEF60000148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6736-5FE4-4EE0-AF24-F7D95080A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00987580-D5D3-4161-B0DD-5CEF60000148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926736-5FE4-4EE0-AF24-F7D95080A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7580-D5D3-4161-B0DD-5CEF60000148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6736-5FE4-4EE0-AF24-F7D95080A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987580-D5D3-4161-B0DD-5CEF60000148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E3926736-5FE4-4EE0-AF24-F7D95080A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7580-D5D3-4161-B0DD-5CEF60000148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6736-5FE4-4EE0-AF24-F7D95080A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7580-D5D3-4161-B0DD-5CEF60000148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6736-5FE4-4EE0-AF24-F7D95080A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7580-D5D3-4161-B0DD-5CEF60000148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6736-5FE4-4EE0-AF24-F7D95080A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987580-D5D3-4161-B0DD-5CEF60000148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6736-5FE4-4EE0-AF24-F7D95080A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7580-D5D3-4161-B0DD-5CEF60000148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6736-5FE4-4EE0-AF24-F7D95080A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7580-D5D3-4161-B0DD-5CEF60000148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26736-5FE4-4EE0-AF24-F7D95080A0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fld id="{00987580-D5D3-4161-B0DD-5CEF60000148}" type="datetimeFigureOut">
              <a:rPr lang="en-US" smtClean="0"/>
              <a:pPr/>
              <a:t>4/6/2018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E3926736-5FE4-4EE0-AF24-F7D95080A0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Opening Statements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side’s version of “what really happened”</a:t>
            </a:r>
          </a:p>
          <a:p>
            <a:pPr lvl="1"/>
            <a:r>
              <a:rPr lang="en-US" dirty="0" smtClean="0"/>
              <a:t>Logical</a:t>
            </a:r>
          </a:p>
          <a:p>
            <a:pPr lvl="1"/>
            <a:r>
              <a:rPr lang="en-US" dirty="0" smtClean="0"/>
              <a:t>Fit the legal requirements of the claims or defenses</a:t>
            </a:r>
          </a:p>
          <a:p>
            <a:pPr lvl="1"/>
            <a:r>
              <a:rPr lang="en-US" dirty="0" smtClean="0"/>
              <a:t>Be simple to understand</a:t>
            </a:r>
          </a:p>
          <a:p>
            <a:pPr lvl="1"/>
            <a:r>
              <a:rPr lang="en-US" dirty="0" smtClean="0"/>
              <a:t>Be consistent with the jurors’ common sense and their perception of how real life works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Memorable word or phrase that summarizes your theory </a:t>
            </a:r>
          </a:p>
          <a:p>
            <a:pPr lvl="1"/>
            <a:r>
              <a:rPr lang="en-US" dirty="0" smtClean="0"/>
              <a:t>Emotionally compelling</a:t>
            </a:r>
          </a:p>
          <a:p>
            <a:pPr lvl="1"/>
            <a:r>
              <a:rPr lang="en-US" dirty="0" smtClean="0"/>
              <a:t>Incorporate jurors sense of fairness and universal truths</a:t>
            </a:r>
          </a:p>
          <a:p>
            <a:pPr lvl="1"/>
            <a:r>
              <a:rPr lang="en-US" dirty="0" smtClean="0"/>
              <a:t>Simple </a:t>
            </a:r>
          </a:p>
          <a:p>
            <a:pPr lvl="1"/>
            <a:r>
              <a:rPr lang="en-US" dirty="0" smtClean="0"/>
              <a:t>Focus on people, not issues</a:t>
            </a:r>
          </a:p>
          <a:p>
            <a:r>
              <a:rPr lang="en-US" dirty="0" smtClean="0"/>
              <a:t>Should translate “legalese” into simple, compelling, human propositions that are consistent with the attitudes jurors already hold about people, events, and life in general.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Theme: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Libel/Slander case:</a:t>
            </a:r>
          </a:p>
          <a:p>
            <a:pPr lvl="1"/>
            <a:r>
              <a:rPr lang="en-US" dirty="0" smtClean="0"/>
              <a:t>Defense: Lukas </a:t>
            </a:r>
            <a:r>
              <a:rPr lang="en-US" dirty="0"/>
              <a:t>Reiter was </a:t>
            </a:r>
            <a:r>
              <a:rPr lang="en-US" u="sng" dirty="0"/>
              <a:t>caught </a:t>
            </a:r>
            <a:r>
              <a:rPr lang="en-US" u="sng" dirty="0" smtClean="0"/>
              <a:t>red-handed</a:t>
            </a:r>
            <a:r>
              <a:rPr lang="en-US" dirty="0" smtClean="0"/>
              <a:t>, and now he wants someone else to pay for his affair. </a:t>
            </a:r>
          </a:p>
          <a:p>
            <a:pPr lvl="1"/>
            <a:r>
              <a:rPr lang="en-US" dirty="0" smtClean="0"/>
              <a:t>Plaintiff: Richard </a:t>
            </a:r>
            <a:r>
              <a:rPr lang="en-US" dirty="0" err="1" smtClean="0"/>
              <a:t>McKyton</a:t>
            </a:r>
            <a:r>
              <a:rPr lang="en-US" dirty="0" smtClean="0"/>
              <a:t> made a </a:t>
            </a:r>
            <a:r>
              <a:rPr lang="en-US" u="sng" dirty="0" smtClean="0"/>
              <a:t>jealous jump to conclusions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Murder/Self Defense case:</a:t>
            </a:r>
          </a:p>
          <a:p>
            <a:pPr lvl="1"/>
            <a:r>
              <a:rPr lang="en-US" dirty="0" smtClean="0"/>
              <a:t>Defense 1: With her back up against the wall and her roommate threatening to kill her, Ms. Hughes had </a:t>
            </a:r>
            <a:r>
              <a:rPr lang="en-US" u="sng" dirty="0" smtClean="0"/>
              <a:t>run out of options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Prosecution 1: Pat Hughes </a:t>
            </a:r>
            <a:r>
              <a:rPr lang="en-US" u="sng" dirty="0" smtClean="0"/>
              <a:t>took the law into her own hands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Defense 2: Facing death, Sarah Baker did </a:t>
            </a:r>
            <a:r>
              <a:rPr lang="en-US" u="sng" dirty="0" smtClean="0"/>
              <a:t>what all living things are instinctively programmed to do</a:t>
            </a:r>
            <a:r>
              <a:rPr lang="en-US" dirty="0" smtClean="0"/>
              <a:t>…she defended herself.  </a:t>
            </a:r>
          </a:p>
          <a:p>
            <a:r>
              <a:rPr lang="en-US" dirty="0" smtClean="0"/>
              <a:t>Counterfeit case – missing “other suspect”:</a:t>
            </a:r>
          </a:p>
          <a:p>
            <a:pPr lvl="1"/>
            <a:r>
              <a:rPr lang="en-US" dirty="0" smtClean="0"/>
              <a:t>Defense: Reggie Jefferson had </a:t>
            </a:r>
            <a:r>
              <a:rPr lang="en-US" u="sng" dirty="0" smtClean="0"/>
              <a:t>the perfect cover</a:t>
            </a:r>
            <a:r>
              <a:rPr lang="en-US" dirty="0" smtClean="0"/>
              <a:t>:  A trusting roommate with the same initials.</a:t>
            </a:r>
            <a:endParaRPr lang="en-US" sz="2000" dirty="0" smtClean="0"/>
          </a:p>
          <a:p>
            <a:r>
              <a:rPr lang="en-US" dirty="0" smtClean="0"/>
              <a:t>Negligence:</a:t>
            </a:r>
          </a:p>
          <a:p>
            <a:pPr lvl="1"/>
            <a:r>
              <a:rPr lang="en-US" dirty="0" smtClean="0"/>
              <a:t>Defense: It is </a:t>
            </a:r>
            <a:r>
              <a:rPr lang="en-US" u="sng" dirty="0" smtClean="0"/>
              <a:t>every driver’s worst nightmare</a:t>
            </a:r>
            <a:r>
              <a:rPr lang="en-US" dirty="0" smtClean="0"/>
              <a:t>.  A small child darts into the road.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200" dirty="0" smtClean="0"/>
              <a:t>Tell a story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Focus on the people, not the problem. </a:t>
            </a:r>
          </a:p>
          <a:p>
            <a:pPr lvl="2">
              <a:lnSpc>
                <a:spcPct val="80000"/>
              </a:lnSpc>
            </a:pPr>
            <a:r>
              <a:rPr lang="en-US" sz="1700" dirty="0" smtClean="0"/>
              <a:t>Who are the important players? </a:t>
            </a:r>
          </a:p>
          <a:p>
            <a:pPr lvl="2">
              <a:lnSpc>
                <a:spcPct val="80000"/>
              </a:lnSpc>
            </a:pPr>
            <a:r>
              <a:rPr lang="en-US" sz="1700" dirty="0" smtClean="0"/>
              <a:t>Personalize your party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Make the story </a:t>
            </a:r>
            <a:r>
              <a:rPr lang="en-US" sz="2000" b="1" dirty="0" smtClean="0"/>
              <a:t>vivid</a:t>
            </a:r>
            <a:r>
              <a:rPr lang="en-US" sz="2000" dirty="0" smtClean="0"/>
              <a:t>. </a:t>
            </a:r>
          </a:p>
          <a:p>
            <a:pPr lvl="2">
              <a:lnSpc>
                <a:spcPct val="80000"/>
              </a:lnSpc>
            </a:pPr>
            <a:r>
              <a:rPr lang="en-US" sz="1700" dirty="0" smtClean="0"/>
              <a:t>Re-create the incident. </a:t>
            </a:r>
          </a:p>
          <a:p>
            <a:pPr lvl="2">
              <a:lnSpc>
                <a:spcPct val="80000"/>
              </a:lnSpc>
            </a:pPr>
            <a:r>
              <a:rPr lang="en-US" sz="1700" dirty="0" smtClean="0"/>
              <a:t>Make it emotional and dramatic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KEEP IT SIMPLE.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KEEP IT SIMPLE.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KEEP IT SIMPLE.</a:t>
            </a:r>
          </a:p>
          <a:p>
            <a:pPr>
              <a:lnSpc>
                <a:spcPct val="80000"/>
              </a:lnSpc>
            </a:pPr>
            <a:r>
              <a:rPr lang="en-US" sz="2200" dirty="0" smtClean="0"/>
              <a:t>Be Logical and concise. 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Walk the jurors through the events in chronological order.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Anticipate the other side’s weaknesses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NOT to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overstate the evidence</a:t>
            </a:r>
          </a:p>
          <a:p>
            <a:r>
              <a:rPr lang="en-US" dirty="0" smtClean="0"/>
              <a:t>Don’t include your personal opinions</a:t>
            </a:r>
          </a:p>
          <a:p>
            <a:r>
              <a:rPr lang="en-US" dirty="0" smtClean="0"/>
              <a:t>Don’t argue -at least not in an obvious way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“By the Book”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Parties – introduce essential people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Scene – paint a picture for the jury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Issue – what is the main issue?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What happened – get the jury to believe your side of the story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Basis of guilt/non-guilt – why your side should win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Anticipating and refuting the other side</a:t>
            </a:r>
          </a:p>
          <a:p>
            <a:pPr marL="514350" indent="-514350">
              <a:lnSpc>
                <a:spcPct val="80000"/>
              </a:lnSpc>
              <a:buFont typeface="+mj-lt"/>
              <a:buAutoNum type="arabicPeriod"/>
            </a:pPr>
            <a:r>
              <a:rPr lang="en-US" dirty="0" smtClean="0"/>
              <a:t>Conclusion - Simply and directly</a:t>
            </a:r>
            <a:r>
              <a:rPr lang="en-US" dirty="0" smtClean="0">
                <a:solidFill>
                  <a:srgbClr val="CC0000"/>
                </a:solidFill>
              </a:rPr>
              <a:t> </a:t>
            </a:r>
            <a:r>
              <a:rPr lang="en-US" dirty="0" smtClean="0"/>
              <a:t>tell jury that facts of the case will support his/her side, and ask for a verdict. 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Standard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Grabber beginning – quick summary of theme/theory that draws jurors in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 – who are you and who do you represent? (or do this first)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Facts/Witnesses – </a:t>
            </a:r>
            <a:r>
              <a:rPr lang="en-US" b="1" dirty="0" smtClean="0"/>
              <a:t>Tell the story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Paint the scenes and introduce the players as they come up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Short close – return to/restate your theme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Charge the jury – tell them what you’re going to ask them to find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</TotalTime>
  <Words>488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Opening Statements</vt:lpstr>
      <vt:lpstr>Theory</vt:lpstr>
      <vt:lpstr>Theme</vt:lpstr>
      <vt:lpstr>Theme: Examples</vt:lpstr>
      <vt:lpstr>What to Do?</vt:lpstr>
      <vt:lpstr>What NOT to do?</vt:lpstr>
      <vt:lpstr>“By the Book” Outline</vt:lpstr>
      <vt:lpstr>My Standard Outline</vt:lpstr>
    </vt:vector>
  </TitlesOfParts>
  <Company>Sony Electronics,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 Hemingway</dc:creator>
  <cp:lastModifiedBy>RobertMorrissey</cp:lastModifiedBy>
  <cp:revision>18</cp:revision>
  <dcterms:created xsi:type="dcterms:W3CDTF">2014-01-04T03:40:24Z</dcterms:created>
  <dcterms:modified xsi:type="dcterms:W3CDTF">2018-04-06T12:58:13Z</dcterms:modified>
</cp:coreProperties>
</file>