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89" r:id="rId6"/>
    <p:sldId id="260" r:id="rId7"/>
    <p:sldId id="261" r:id="rId8"/>
    <p:sldId id="262" r:id="rId9"/>
    <p:sldId id="263" r:id="rId10"/>
    <p:sldId id="287" r:id="rId11"/>
    <p:sldId id="266" r:id="rId12"/>
    <p:sldId id="267" r:id="rId13"/>
    <p:sldId id="269" r:id="rId14"/>
    <p:sldId id="282" r:id="rId15"/>
    <p:sldId id="283" r:id="rId16"/>
    <p:sldId id="284"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9" autoAdjust="0"/>
    <p:restoredTop sz="86467" autoAdjust="0"/>
  </p:normalViewPr>
  <p:slideViewPr>
    <p:cSldViewPr>
      <p:cViewPr varScale="1">
        <p:scale>
          <a:sx n="53" d="100"/>
          <a:sy n="53" d="100"/>
        </p:scale>
        <p:origin x="-600" y="-112"/>
      </p:cViewPr>
      <p:guideLst>
        <p:guide orient="horz" pos="2160"/>
        <p:guide pos="2880"/>
      </p:guideLst>
    </p:cSldViewPr>
  </p:slideViewPr>
  <p:outlineViewPr>
    <p:cViewPr>
      <p:scale>
        <a:sx n="33" d="100"/>
        <a:sy n="33" d="100"/>
      </p:scale>
      <p:origin x="0" y="927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en-US"/>
          </a:p>
        </p:txBody>
      </p:sp>
      <p:sp>
        <p:nvSpPr>
          <p:cNvPr id="337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F61A8B33-3125-4A66-A77D-12D3FB3E17B1}" type="datetimeFigureOut">
              <a:rPr lang="en-US"/>
              <a:pPr/>
              <a:t>10/30/18</a:t>
            </a:fld>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en-US"/>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DA6C37FE-2D8A-40C6-864E-E89B9E25D4A2}" type="slidenum">
              <a:rPr lang="en-US"/>
              <a:pPr/>
              <a:t>‹#›</a:t>
            </a:fld>
            <a:endParaRPr lang="en-US"/>
          </a:p>
        </p:txBody>
      </p:sp>
    </p:spTree>
    <p:extLst>
      <p:ext uri="{BB962C8B-B14F-4D97-AF65-F5344CB8AC3E}">
        <p14:creationId xmlns:p14="http://schemas.microsoft.com/office/powerpoint/2010/main" val="19805124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87540FF-0D72-499A-A2FD-10F02EACD623}" type="datetimeFigureOut">
              <a:rPr lang="en-US"/>
              <a:pPr>
                <a:defRPr/>
              </a:pPr>
              <a:t>10/30/18</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4C164ECF-2FE5-4569-9967-62C24151E97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1414D27-06FF-4A8B-BD38-89473DD262DC}" type="datetimeFigureOut">
              <a:rPr lang="en-US"/>
              <a:pPr>
                <a:defRPr/>
              </a:pPr>
              <a:t>10/30/18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24FCE96-1FB4-4774-A1C8-98526451BD5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F9B7118-D9F9-4996-AFF6-5AF520233433}" type="datetimeFigureOut">
              <a:rPr lang="en-US"/>
              <a:pPr>
                <a:defRPr/>
              </a:pPr>
              <a:t>10/30/18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25381D1-D78A-4E4E-8BFE-0348CD8A9DE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2F19870-A4AA-46F3-BAE3-68DAE676FB4B}" type="datetimeFigureOut">
              <a:rPr lang="en-US"/>
              <a:pPr>
                <a:defRPr/>
              </a:pPr>
              <a:t>10/30/18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6C9635D-F4FE-4A0A-A988-242E972F596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E32D834-9F3F-4EBF-A5F8-5702005DA7F2}" type="datetimeFigureOut">
              <a:rPr lang="en-US"/>
              <a:pPr>
                <a:defRPr/>
              </a:pPr>
              <a:t>10/30/18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C040CB-A3A4-4946-80C3-CCFA264D521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0652AED-A930-43FE-B098-98678AE4DB9F}" type="datetimeFigureOut">
              <a:rPr lang="en-US"/>
              <a:pPr>
                <a:defRPr/>
              </a:pPr>
              <a:t>10/30/18</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9A5D53D-FE21-4BD0-B22F-FBE02ADFC4F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AFBFB277-799F-4413-9D78-A55BC4CDAF93}" type="datetimeFigureOut">
              <a:rPr lang="en-US"/>
              <a:pPr>
                <a:defRPr/>
              </a:pPr>
              <a:t>10/30/18</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062F08E2-1D09-43D9-AFC4-6F97708F380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B64AA1C0-4CCB-4D68-8A09-942A55CA153E}" type="datetimeFigureOut">
              <a:rPr lang="en-US"/>
              <a:pPr>
                <a:defRPr/>
              </a:pPr>
              <a:t>10/30/18</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526CCBC5-8A37-44B1-8143-1327635F54C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68E59950-1991-45B1-B6D3-9F9EAB43C125}" type="datetimeFigureOut">
              <a:rPr lang="en-US"/>
              <a:pPr>
                <a:defRPr/>
              </a:pPr>
              <a:t>10/30/18</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AF4761DF-45D1-46FD-A39C-9D5C3C93B86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B29F063-E418-4F4A-9241-BD40E6B8B83B}" type="datetimeFigureOut">
              <a:rPr lang="en-US"/>
              <a:pPr>
                <a:defRPr/>
              </a:pPr>
              <a:t>10/30/18</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353E22B-9659-4D1B-BB69-7529D00B815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6AC88EAF-3659-4BD2-91AA-A1EECDE0FD64}" type="datetimeFigureOut">
              <a:rPr lang="en-US"/>
              <a:pPr>
                <a:defRPr/>
              </a:pPr>
              <a:t>10/30/18</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38652252-22DA-43DF-B3E9-10C72B84AB2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236679C1-1A1C-4901-89F1-BE215DC14553}" type="datetimeFigureOut">
              <a:rPr lang="en-US"/>
              <a:pPr>
                <a:defRPr/>
              </a:pPr>
              <a:t>10/30/18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3FA59B6A-EA13-4927-82EB-65A1D652E6E0}"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64"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govtrack.us/congress/committe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ubtitle 2"/>
          <p:cNvSpPr>
            <a:spLocks noGrp="1"/>
          </p:cNvSpPr>
          <p:nvPr>
            <p:ph type="subTitle" idx="1"/>
          </p:nvPr>
        </p:nvSpPr>
        <p:spPr>
          <a:xfrm>
            <a:off x="1371600" y="3886200"/>
            <a:ext cx="6400800" cy="1752600"/>
          </a:xfrm>
        </p:spPr>
        <p:txBody>
          <a:bodyPr/>
          <a:lstStyle/>
          <a:p>
            <a:pPr marR="0" algn="l"/>
            <a:r>
              <a:rPr lang="en-US" smtClean="0"/>
              <a:t>How does the most powerful branch of government work to represent citizens at each level of government?</a:t>
            </a:r>
          </a:p>
        </p:txBody>
      </p:sp>
      <p:sp>
        <p:nvSpPr>
          <p:cNvPr id="13316" name="Rectangle 4"/>
          <p:cNvSpPr>
            <a:spLocks noGrp="1"/>
          </p:cNvSpPr>
          <p:nvPr>
            <p:ph type="ctrTitle" idx="4294967295"/>
          </p:nvPr>
        </p:nvSpPr>
        <p:spPr>
          <a:xfrm>
            <a:off x="685800" y="1371600"/>
            <a:ext cx="7772400" cy="1470025"/>
          </a:xfrm>
        </p:spPr>
        <p:txBody>
          <a:bodyPr/>
          <a:lstStyle/>
          <a:p>
            <a:pPr algn="ctr"/>
            <a:r>
              <a:rPr lang="en-US" smtClean="0"/>
              <a:t>The Legislative Branch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Powers of Congress</a:t>
            </a:r>
            <a:endParaRPr lang="en-US" dirty="0"/>
          </a:p>
        </p:txBody>
      </p:sp>
      <p:sp>
        <p:nvSpPr>
          <p:cNvPr id="3" name="Text Placeholder 2"/>
          <p:cNvSpPr>
            <a:spLocks noGrp="1"/>
          </p:cNvSpPr>
          <p:nvPr>
            <p:ph type="body" idx="1"/>
          </p:nvPr>
        </p:nvSpPr>
        <p:spPr/>
        <p:txBody>
          <a:bodyPr/>
          <a:lstStyle/>
          <a:p>
            <a:r>
              <a:rPr lang="en-US" dirty="0" smtClean="0"/>
              <a:t>House of Reps	</a:t>
            </a:r>
            <a:endParaRPr lang="en-US" dirty="0"/>
          </a:p>
        </p:txBody>
      </p:sp>
      <p:sp>
        <p:nvSpPr>
          <p:cNvPr id="4" name="Text Placeholder 3"/>
          <p:cNvSpPr>
            <a:spLocks noGrp="1"/>
          </p:cNvSpPr>
          <p:nvPr>
            <p:ph type="body" sz="half" idx="3"/>
          </p:nvPr>
        </p:nvSpPr>
        <p:spPr/>
        <p:txBody>
          <a:bodyPr/>
          <a:lstStyle/>
          <a:p>
            <a:r>
              <a:rPr lang="en-US" dirty="0" smtClean="0"/>
              <a:t>Senate</a:t>
            </a:r>
            <a:endParaRPr lang="en-US" dirty="0"/>
          </a:p>
        </p:txBody>
      </p:sp>
      <p:sp>
        <p:nvSpPr>
          <p:cNvPr id="5" name="Content Placeholder 4"/>
          <p:cNvSpPr>
            <a:spLocks noGrp="1"/>
          </p:cNvSpPr>
          <p:nvPr>
            <p:ph sz="quarter" idx="2"/>
          </p:nvPr>
        </p:nvSpPr>
        <p:spPr>
          <a:xfrm>
            <a:off x="457200" y="2514600"/>
            <a:ext cx="4040188" cy="1676400"/>
          </a:xfrm>
        </p:spPr>
        <p:txBody>
          <a:bodyPr/>
          <a:lstStyle/>
          <a:p>
            <a:r>
              <a:rPr lang="en-US" dirty="0" smtClean="0"/>
              <a:t>Elects </a:t>
            </a:r>
            <a:r>
              <a:rPr lang="en-US" dirty="0" err="1" smtClean="0"/>
              <a:t>Pres</a:t>
            </a:r>
            <a:r>
              <a:rPr lang="en-US" dirty="0" smtClean="0"/>
              <a:t> if no majority</a:t>
            </a:r>
          </a:p>
          <a:p>
            <a:r>
              <a:rPr lang="en-US" dirty="0" smtClean="0"/>
              <a:t>Appropriations bills (dealing with money/taxes)</a:t>
            </a:r>
          </a:p>
          <a:p>
            <a:r>
              <a:rPr lang="en-US" dirty="0" smtClean="0"/>
              <a:t>Accusations of impeachment</a:t>
            </a:r>
            <a:endParaRPr lang="en-US" dirty="0"/>
          </a:p>
        </p:txBody>
      </p:sp>
      <p:sp>
        <p:nvSpPr>
          <p:cNvPr id="6" name="Content Placeholder 5"/>
          <p:cNvSpPr>
            <a:spLocks noGrp="1"/>
          </p:cNvSpPr>
          <p:nvPr>
            <p:ph sz="quarter" idx="4"/>
          </p:nvPr>
        </p:nvSpPr>
        <p:spPr>
          <a:xfrm>
            <a:off x="4645025" y="2514600"/>
            <a:ext cx="4041775" cy="1905000"/>
          </a:xfrm>
        </p:spPr>
        <p:txBody>
          <a:bodyPr/>
          <a:lstStyle/>
          <a:p>
            <a:r>
              <a:rPr lang="en-US" dirty="0" smtClean="0"/>
              <a:t>Ratifies treaties</a:t>
            </a:r>
          </a:p>
          <a:p>
            <a:r>
              <a:rPr lang="en-US" dirty="0" smtClean="0"/>
              <a:t>Elects VP if no majority</a:t>
            </a:r>
          </a:p>
          <a:p>
            <a:r>
              <a:rPr lang="en-US" dirty="0" smtClean="0"/>
              <a:t>Impeachment trials</a:t>
            </a:r>
            <a:endParaRPr lang="en-US" dirty="0"/>
          </a:p>
          <a:p>
            <a:r>
              <a:rPr lang="en-US" dirty="0" smtClean="0"/>
              <a:t>Approves Pres. appointments</a:t>
            </a:r>
          </a:p>
        </p:txBody>
      </p:sp>
    </p:spTree>
    <p:extLst>
      <p:ext uri="{BB962C8B-B14F-4D97-AF65-F5344CB8AC3E}">
        <p14:creationId xmlns:p14="http://schemas.microsoft.com/office/powerpoint/2010/main" val="985853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704850"/>
            <a:ext cx="8229600" cy="1143000"/>
          </a:xfrm>
        </p:spPr>
        <p:txBody>
          <a:bodyPr/>
          <a:lstStyle/>
          <a:p>
            <a:r>
              <a:rPr lang="en-US" smtClean="0"/>
              <a:t>Limits on Congressional Power</a:t>
            </a:r>
          </a:p>
        </p:txBody>
      </p:sp>
      <p:sp>
        <p:nvSpPr>
          <p:cNvPr id="3" name="Content Placeholder 2"/>
          <p:cNvSpPr>
            <a:spLocks noGrp="1"/>
          </p:cNvSpPr>
          <p:nvPr>
            <p:ph sz="half" idx="1"/>
          </p:nvPr>
        </p:nvSpPr>
        <p:spPr>
          <a:xfrm>
            <a:off x="457200" y="1935163"/>
            <a:ext cx="8229600" cy="4389437"/>
          </a:xfrm>
        </p:spPr>
        <p:txBody>
          <a:bodyPr>
            <a:normAutofit/>
          </a:bodyPr>
          <a:lstStyle/>
          <a:p>
            <a:pPr>
              <a:lnSpc>
                <a:spcPct val="80000"/>
              </a:lnSpc>
            </a:pPr>
            <a:r>
              <a:rPr lang="en-US" sz="2800" dirty="0" smtClean="0"/>
              <a:t>Cannot violate individual liberties</a:t>
            </a:r>
          </a:p>
          <a:p>
            <a:pPr>
              <a:lnSpc>
                <a:spcPct val="80000"/>
              </a:lnSpc>
            </a:pPr>
            <a:r>
              <a:rPr lang="en-US" sz="2800" dirty="0" smtClean="0"/>
              <a:t>Cannot suspend the </a:t>
            </a:r>
            <a:r>
              <a:rPr lang="en-US" sz="2800" b="1" dirty="0" smtClean="0"/>
              <a:t>Writ of Habeas Corpus</a:t>
            </a:r>
            <a:r>
              <a:rPr lang="en-US" sz="2800" dirty="0" smtClean="0"/>
              <a:t>: cannot put people in jail without a charge</a:t>
            </a:r>
          </a:p>
          <a:p>
            <a:pPr>
              <a:lnSpc>
                <a:spcPct val="80000"/>
              </a:lnSpc>
            </a:pPr>
            <a:r>
              <a:rPr lang="en-US" sz="2800" dirty="0" smtClean="0"/>
              <a:t>Cannot pass a </a:t>
            </a:r>
            <a:r>
              <a:rPr lang="en-US" sz="2800" b="1" dirty="0" smtClean="0"/>
              <a:t>Bill of Attainder</a:t>
            </a:r>
            <a:r>
              <a:rPr lang="en-US" sz="2800" dirty="0" smtClean="0"/>
              <a:t>: cannot put someone in prison unless convicted in a trial</a:t>
            </a:r>
          </a:p>
          <a:p>
            <a:pPr>
              <a:lnSpc>
                <a:spcPct val="80000"/>
              </a:lnSpc>
            </a:pPr>
            <a:r>
              <a:rPr lang="en-US" sz="2800" dirty="0" smtClean="0"/>
              <a:t>No </a:t>
            </a:r>
            <a:r>
              <a:rPr lang="en-US" sz="2800" b="1" dirty="0" smtClean="0"/>
              <a:t>Ex Post Facto Laws</a:t>
            </a:r>
            <a:r>
              <a:rPr lang="en-US" sz="2800" dirty="0" smtClean="0"/>
              <a:t>: cannot charge someone with a crime if they committed the act before it was a crime</a:t>
            </a:r>
          </a:p>
          <a:p>
            <a:pPr>
              <a:lnSpc>
                <a:spcPct val="80000"/>
              </a:lnSpc>
            </a:pPr>
            <a:endParaRPr lang="en-US" sz="280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704850"/>
            <a:ext cx="8229600" cy="1143000"/>
          </a:xfrm>
        </p:spPr>
        <p:txBody>
          <a:bodyPr/>
          <a:lstStyle/>
          <a:p>
            <a:r>
              <a:rPr lang="en-US" smtClean="0"/>
              <a:t>Benefits of Congress</a:t>
            </a:r>
          </a:p>
        </p:txBody>
      </p:sp>
      <p:sp>
        <p:nvSpPr>
          <p:cNvPr id="4" name="Content Placeholder 3"/>
          <p:cNvSpPr>
            <a:spLocks noGrp="1"/>
          </p:cNvSpPr>
          <p:nvPr>
            <p:ph sz="half" idx="2"/>
          </p:nvPr>
        </p:nvSpPr>
        <p:spPr>
          <a:xfrm>
            <a:off x="4648200" y="1920875"/>
            <a:ext cx="4038600" cy="4433888"/>
          </a:xfrm>
        </p:spPr>
        <p:txBody>
          <a:bodyPr>
            <a:normAutofit fontScale="85000" lnSpcReduction="20000"/>
          </a:bodyPr>
          <a:lstStyle/>
          <a:p>
            <a:pPr marL="274320" indent="-274320" fontAlgn="auto">
              <a:spcAft>
                <a:spcPts val="0"/>
              </a:spcAft>
              <a:buClr>
                <a:schemeClr val="accent3"/>
              </a:buClr>
              <a:buFont typeface="Wingdings 2"/>
              <a:buChar char=""/>
              <a:defRPr/>
            </a:pPr>
            <a:r>
              <a:rPr lang="en-US" dirty="0" smtClean="0"/>
              <a:t>$150,000 annual salary</a:t>
            </a:r>
          </a:p>
          <a:p>
            <a:pPr marL="274320" indent="-274320" fontAlgn="auto">
              <a:spcAft>
                <a:spcPts val="0"/>
              </a:spcAft>
              <a:buClr>
                <a:schemeClr val="accent3"/>
              </a:buClr>
              <a:buFont typeface="Wingdings 2"/>
              <a:buChar char=""/>
              <a:defRPr/>
            </a:pPr>
            <a:r>
              <a:rPr lang="en-US" dirty="0" smtClean="0"/>
              <a:t>Free trips to home state</a:t>
            </a:r>
          </a:p>
          <a:p>
            <a:pPr marL="274320" indent="-274320" fontAlgn="auto">
              <a:spcAft>
                <a:spcPts val="0"/>
              </a:spcAft>
              <a:buClr>
                <a:schemeClr val="accent3"/>
              </a:buClr>
              <a:buFont typeface="Wingdings 2"/>
              <a:buChar char=""/>
              <a:defRPr/>
            </a:pPr>
            <a:r>
              <a:rPr lang="en-US" b="1" dirty="0" smtClean="0"/>
              <a:t>Franking Privilege</a:t>
            </a:r>
            <a:r>
              <a:rPr lang="en-US" dirty="0" smtClean="0"/>
              <a:t>: send work related US mail for free</a:t>
            </a:r>
          </a:p>
          <a:p>
            <a:pPr marL="274320" indent="-274320" fontAlgn="auto">
              <a:spcAft>
                <a:spcPts val="0"/>
              </a:spcAft>
              <a:buClr>
                <a:schemeClr val="accent3"/>
              </a:buClr>
              <a:buFont typeface="Wingdings 2"/>
              <a:buChar char=""/>
              <a:defRPr/>
            </a:pPr>
            <a:r>
              <a:rPr lang="en-US" dirty="0" smtClean="0"/>
              <a:t>Each member of Congress has close to 100 staff members who assist in many ways. They gather information on new bills, deal with lobbyists and the press, and deal with letters/email from constituents.</a:t>
            </a:r>
          </a:p>
          <a:p>
            <a:pPr marL="274320" indent="-274320" fontAlgn="auto">
              <a:spcAft>
                <a:spcPts val="0"/>
              </a:spcAft>
              <a:buClr>
                <a:schemeClr val="accent3"/>
              </a:buClr>
              <a:buFont typeface="Wingdings 2"/>
              <a:buChar char=""/>
              <a:defRPr/>
            </a:pPr>
            <a:r>
              <a:rPr lang="en-US" dirty="0" smtClean="0"/>
              <a:t>Immunity from minor crimes</a:t>
            </a:r>
          </a:p>
          <a:p>
            <a:pPr marL="274320" indent="-274320" fontAlgn="auto">
              <a:spcAft>
                <a:spcPts val="0"/>
              </a:spcAft>
              <a:buClr>
                <a:schemeClr val="accent3"/>
              </a:buClr>
              <a:buFont typeface="Wingdings 2"/>
              <a:buChar char=""/>
              <a:defRPr/>
            </a:pPr>
            <a:r>
              <a:rPr lang="en-US" dirty="0" smtClean="0"/>
              <a:t>Discounts on services.</a:t>
            </a:r>
          </a:p>
          <a:p>
            <a:pPr marL="274320" indent="-274320" fontAlgn="auto">
              <a:spcAft>
                <a:spcPts val="0"/>
              </a:spcAft>
              <a:buClr>
                <a:schemeClr val="accent3"/>
              </a:buClr>
              <a:buFont typeface="Wingdings 2"/>
              <a:buChar char=""/>
              <a:defRPr/>
            </a:pPr>
            <a:endParaRPr lang="en-US" dirty="0"/>
          </a:p>
        </p:txBody>
      </p:sp>
      <p:pic>
        <p:nvPicPr>
          <p:cNvPr id="24580" name="Picture 2" descr="http://4.bp.blogspot.com/_Ouv7g5rNOLo/RpZKU_qYwDI/AAAAAAAABN0/8AvB9HQbZis/s320/mailman.jpg"/>
          <p:cNvPicPr>
            <a:picLocks noChangeAspect="1" noChangeArrowheads="1"/>
          </p:cNvPicPr>
          <p:nvPr/>
        </p:nvPicPr>
        <p:blipFill>
          <a:blip r:embed="rId3"/>
          <a:srcRect/>
          <a:stretch>
            <a:fillRect/>
          </a:stretch>
        </p:blipFill>
        <p:spPr bwMode="auto">
          <a:xfrm>
            <a:off x="609600" y="1905000"/>
            <a:ext cx="3657600" cy="46815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normAutofit fontScale="90000"/>
          </a:bodyPr>
          <a:lstStyle/>
          <a:p>
            <a:pPr fontAlgn="auto">
              <a:spcAft>
                <a:spcPts val="0"/>
              </a:spcAft>
              <a:defRPr/>
            </a:pPr>
            <a:r>
              <a:rPr lang="en-US" dirty="0" smtClean="0"/>
              <a:t>The Three Jobs of Congress Members</a:t>
            </a:r>
            <a:endParaRPr lang="en-US" dirty="0"/>
          </a:p>
        </p:txBody>
      </p:sp>
      <p:sp>
        <p:nvSpPr>
          <p:cNvPr id="4" name="Content Placeholder 3"/>
          <p:cNvSpPr>
            <a:spLocks noGrp="1"/>
          </p:cNvSpPr>
          <p:nvPr>
            <p:ph sz="half" idx="2"/>
          </p:nvPr>
        </p:nvSpPr>
        <p:spPr>
          <a:xfrm>
            <a:off x="5638800" y="1219200"/>
            <a:ext cx="3505200" cy="5334000"/>
          </a:xfrm>
        </p:spPr>
        <p:txBody>
          <a:bodyPr>
            <a:normAutofit lnSpcReduction="10000"/>
          </a:bodyPr>
          <a:lstStyle/>
          <a:p>
            <a:pPr marL="274320" indent="-274320" fontAlgn="auto">
              <a:spcAft>
                <a:spcPts val="0"/>
              </a:spcAft>
              <a:buClr>
                <a:schemeClr val="accent3"/>
              </a:buClr>
              <a:buFont typeface="Wingdings 2"/>
              <a:buNone/>
              <a:defRPr/>
            </a:pPr>
            <a:r>
              <a:rPr lang="en-US" dirty="0" smtClean="0"/>
              <a:t>    1. Lawmaking</a:t>
            </a:r>
          </a:p>
          <a:p>
            <a:pPr marL="274320" indent="-274320" fontAlgn="auto">
              <a:spcAft>
                <a:spcPts val="0"/>
              </a:spcAft>
              <a:buClr>
                <a:schemeClr val="accent3"/>
              </a:buClr>
              <a:buFont typeface="Wingdings 2"/>
              <a:buNone/>
              <a:defRPr/>
            </a:pPr>
            <a:r>
              <a:rPr lang="en-US" dirty="0" smtClean="0"/>
              <a:t>    2. Casework: help constituents (voters) deal with the Federal government</a:t>
            </a:r>
          </a:p>
          <a:p>
            <a:pPr marL="274320" indent="-274320" fontAlgn="auto">
              <a:spcAft>
                <a:spcPts val="0"/>
              </a:spcAft>
              <a:buClr>
                <a:schemeClr val="accent3"/>
              </a:buClr>
              <a:buFont typeface="Wingdings 2"/>
              <a:buNone/>
              <a:defRPr/>
            </a:pPr>
            <a:r>
              <a:rPr lang="en-US" dirty="0" smtClean="0"/>
              <a:t>    3. Helping the district/state: get Federal money for projects at home.  These are called </a:t>
            </a:r>
            <a:r>
              <a:rPr lang="en-US" b="1" dirty="0" smtClean="0"/>
              <a:t>“pork-barrel” projects. </a:t>
            </a:r>
            <a:r>
              <a:rPr lang="en-US" dirty="0" smtClean="0"/>
              <a:t>Sometimes wasteful such as the “Bridge to Nowhere”</a:t>
            </a:r>
            <a:endParaRPr lang="en-US" b="1" dirty="0" smtClean="0"/>
          </a:p>
          <a:p>
            <a:pPr marL="274320" indent="-274320" fontAlgn="auto">
              <a:spcAft>
                <a:spcPts val="0"/>
              </a:spcAft>
              <a:buClr>
                <a:schemeClr val="accent3"/>
              </a:buClr>
              <a:buFont typeface="Wingdings 2"/>
              <a:buChar char=""/>
              <a:defRPr/>
            </a:pPr>
            <a:endParaRPr lang="en-US" dirty="0"/>
          </a:p>
        </p:txBody>
      </p:sp>
      <p:pic>
        <p:nvPicPr>
          <p:cNvPr id="26628" name="Picture 2" descr="http://www.penick.net/digging/images/2008_12_23%2037th%20Street/Pork%20barrel%20trough.JPG"/>
          <p:cNvPicPr>
            <a:picLocks noChangeAspect="1" noChangeArrowheads="1"/>
          </p:cNvPicPr>
          <p:nvPr/>
        </p:nvPicPr>
        <p:blipFill>
          <a:blip r:embed="rId3"/>
          <a:srcRect/>
          <a:stretch>
            <a:fillRect/>
          </a:stretch>
        </p:blipFill>
        <p:spPr bwMode="auto">
          <a:xfrm>
            <a:off x="228600" y="1905000"/>
            <a:ext cx="5497513" cy="3505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 Bill Becomes a Law</a:t>
            </a:r>
            <a:endParaRPr lang="en-US" dirty="0"/>
          </a:p>
        </p:txBody>
      </p:sp>
      <p:sp>
        <p:nvSpPr>
          <p:cNvPr id="3" name="Content Placeholder 2"/>
          <p:cNvSpPr>
            <a:spLocks noGrp="1"/>
          </p:cNvSpPr>
          <p:nvPr>
            <p:ph sz="half" idx="1"/>
          </p:nvPr>
        </p:nvSpPr>
        <p:spPr/>
        <p:txBody>
          <a:bodyPr/>
          <a:lstStyle/>
          <a:p>
            <a:r>
              <a:rPr lang="en-US" dirty="0" smtClean="0"/>
              <a:t>1. A bill starts out as an </a:t>
            </a:r>
            <a:r>
              <a:rPr lang="en-US" b="1" dirty="0" smtClean="0"/>
              <a:t>idea</a:t>
            </a:r>
            <a:r>
              <a:rPr lang="en-US" dirty="0" smtClean="0"/>
              <a:t> (anyone can have this idea).</a:t>
            </a:r>
          </a:p>
          <a:p>
            <a:r>
              <a:rPr lang="en-US" dirty="0" smtClean="0"/>
              <a:t>2. The idea is then </a:t>
            </a:r>
            <a:r>
              <a:rPr lang="en-US" b="1" dirty="0" smtClean="0"/>
              <a:t>proposed</a:t>
            </a:r>
            <a:r>
              <a:rPr lang="en-US" dirty="0" smtClean="0"/>
              <a:t> in either house of Congress (only by a member of Congress)</a:t>
            </a:r>
          </a:p>
          <a:p>
            <a:r>
              <a:rPr lang="en-US" dirty="0" smtClean="0"/>
              <a:t>3. The bill is moved to a </a:t>
            </a:r>
            <a:r>
              <a:rPr lang="en-US" b="1" dirty="0" smtClean="0"/>
              <a:t>committee</a:t>
            </a:r>
            <a:r>
              <a:rPr lang="en-US" dirty="0" smtClean="0"/>
              <a:t> depending on its topic.</a:t>
            </a:r>
            <a:endParaRPr lang="en-US" dirty="0"/>
          </a:p>
        </p:txBody>
      </p:sp>
      <p:sp>
        <p:nvSpPr>
          <p:cNvPr id="4" name="Content Placeholder 3"/>
          <p:cNvSpPr>
            <a:spLocks noGrp="1"/>
          </p:cNvSpPr>
          <p:nvPr>
            <p:ph sz="half" idx="2"/>
          </p:nvPr>
        </p:nvSpPr>
        <p:spPr>
          <a:xfrm>
            <a:off x="4648200" y="1920085"/>
            <a:ext cx="4038600" cy="3032915"/>
          </a:xfrm>
        </p:spPr>
        <p:txBody>
          <a:bodyPr/>
          <a:lstStyle/>
          <a:p>
            <a:r>
              <a:rPr lang="en-US" dirty="0" smtClean="0"/>
              <a:t>4. The committee can do one of four things:</a:t>
            </a:r>
          </a:p>
          <a:p>
            <a:pPr lvl="1"/>
            <a:r>
              <a:rPr lang="en-US" dirty="0"/>
              <a:t>a</a:t>
            </a:r>
            <a:r>
              <a:rPr lang="en-US" dirty="0" smtClean="0"/>
              <a:t>. Research and approve</a:t>
            </a:r>
          </a:p>
          <a:p>
            <a:pPr lvl="1"/>
            <a:r>
              <a:rPr lang="en-US" dirty="0"/>
              <a:t>b</a:t>
            </a:r>
            <a:r>
              <a:rPr lang="en-US" dirty="0" smtClean="0"/>
              <a:t>. </a:t>
            </a:r>
            <a:r>
              <a:rPr lang="en-US" b="1" dirty="0" smtClean="0"/>
              <a:t>Pigeonhole</a:t>
            </a:r>
            <a:r>
              <a:rPr lang="en-US" dirty="0" smtClean="0"/>
              <a:t> it (set it aside)</a:t>
            </a:r>
          </a:p>
          <a:p>
            <a:pPr lvl="1"/>
            <a:r>
              <a:rPr lang="en-US" dirty="0"/>
              <a:t>c</a:t>
            </a:r>
            <a:r>
              <a:rPr lang="en-US" dirty="0" smtClean="0"/>
              <a:t>. Reject it</a:t>
            </a:r>
          </a:p>
          <a:p>
            <a:pPr lvl="1"/>
            <a:r>
              <a:rPr lang="en-US" dirty="0"/>
              <a:t>d</a:t>
            </a:r>
            <a:r>
              <a:rPr lang="en-US" dirty="0" smtClean="0"/>
              <a:t>. Change it</a:t>
            </a:r>
          </a:p>
        </p:txBody>
      </p:sp>
      <p:pic>
        <p:nvPicPr>
          <p:cNvPr id="5" name="Picture 4" descr="130114152903-abc-schoolhouse-rock-just-a-bill-story-t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5029200"/>
            <a:ext cx="3691466" cy="1676400"/>
          </a:xfrm>
          <a:prstGeom prst="rect">
            <a:avLst/>
          </a:prstGeom>
        </p:spPr>
      </p:pic>
    </p:spTree>
    <p:extLst>
      <p:ext uri="{BB962C8B-B14F-4D97-AF65-F5344CB8AC3E}">
        <p14:creationId xmlns:p14="http://schemas.microsoft.com/office/powerpoint/2010/main" val="2396498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 to Law Continued</a:t>
            </a:r>
            <a:endParaRPr lang="en-US" dirty="0"/>
          </a:p>
        </p:txBody>
      </p:sp>
      <p:sp>
        <p:nvSpPr>
          <p:cNvPr id="3" name="Content Placeholder 2"/>
          <p:cNvSpPr>
            <a:spLocks noGrp="1"/>
          </p:cNvSpPr>
          <p:nvPr>
            <p:ph sz="half" idx="1"/>
          </p:nvPr>
        </p:nvSpPr>
        <p:spPr/>
        <p:txBody>
          <a:bodyPr/>
          <a:lstStyle/>
          <a:p>
            <a:r>
              <a:rPr lang="en-US" sz="2200" dirty="0" smtClean="0"/>
              <a:t>5. Once approved in committee, it goes to either the House or Senate for </a:t>
            </a:r>
            <a:r>
              <a:rPr lang="en-US" sz="2200" b="1" dirty="0" smtClean="0"/>
              <a:t>debate</a:t>
            </a:r>
            <a:r>
              <a:rPr lang="en-US" sz="2200" dirty="0" smtClean="0"/>
              <a:t>. </a:t>
            </a:r>
          </a:p>
          <a:p>
            <a:pPr lvl="1"/>
            <a:r>
              <a:rPr lang="en-US" sz="2200" dirty="0" smtClean="0"/>
              <a:t>a. The House limits how long someone can debate the bill</a:t>
            </a:r>
          </a:p>
          <a:p>
            <a:pPr lvl="1"/>
            <a:r>
              <a:rPr lang="en-US" sz="2200" dirty="0" smtClean="0"/>
              <a:t>Senators may conduct a </a:t>
            </a:r>
            <a:r>
              <a:rPr lang="en-US" sz="2200" b="1" dirty="0" smtClean="0"/>
              <a:t>filibuster</a:t>
            </a:r>
            <a:r>
              <a:rPr lang="en-US" sz="2200" dirty="0" smtClean="0"/>
              <a:t> (talk it to death)</a:t>
            </a:r>
          </a:p>
          <a:p>
            <a:pPr lvl="2"/>
            <a:r>
              <a:rPr lang="en-US" sz="1800" dirty="0" smtClean="0"/>
              <a:t>A </a:t>
            </a:r>
            <a:r>
              <a:rPr lang="en-US" sz="1800" b="1" dirty="0" smtClean="0"/>
              <a:t>cloture</a:t>
            </a:r>
            <a:r>
              <a:rPr lang="en-US" sz="1800" dirty="0" smtClean="0"/>
              <a:t> must be passed to limit how long a Senator may talk (3/5 vote)</a:t>
            </a:r>
          </a:p>
        </p:txBody>
      </p:sp>
      <p:sp>
        <p:nvSpPr>
          <p:cNvPr id="4" name="Content Placeholder 3"/>
          <p:cNvSpPr>
            <a:spLocks noGrp="1"/>
          </p:cNvSpPr>
          <p:nvPr>
            <p:ph sz="half" idx="2"/>
          </p:nvPr>
        </p:nvSpPr>
        <p:spPr/>
        <p:txBody>
          <a:bodyPr/>
          <a:lstStyle/>
          <a:p>
            <a:r>
              <a:rPr lang="en-US" sz="2200" dirty="0" smtClean="0"/>
              <a:t>6. Once passed with a simple majority in one house (half plus one), it moves to the other house. (H&gt;S, or S&gt;H)</a:t>
            </a:r>
          </a:p>
          <a:p>
            <a:r>
              <a:rPr lang="en-US" sz="2200" dirty="0" smtClean="0"/>
              <a:t>7. Bill goes to a </a:t>
            </a:r>
            <a:r>
              <a:rPr lang="en-US" sz="2200" b="1" dirty="0" smtClean="0"/>
              <a:t>conference committee </a:t>
            </a:r>
            <a:r>
              <a:rPr lang="en-US" sz="2200" dirty="0" smtClean="0"/>
              <a:t>if necessary to finalize it.</a:t>
            </a:r>
          </a:p>
          <a:p>
            <a:r>
              <a:rPr lang="en-US" sz="2200" dirty="0" smtClean="0"/>
              <a:t>8. Once it’s passed with a simple majority in both houses, it goes to the President. </a:t>
            </a:r>
            <a:endParaRPr lang="en-US" sz="2200" dirty="0"/>
          </a:p>
        </p:txBody>
      </p:sp>
    </p:spTree>
    <p:extLst>
      <p:ext uri="{BB962C8B-B14F-4D97-AF65-F5344CB8AC3E}">
        <p14:creationId xmlns:p14="http://schemas.microsoft.com/office/powerpoint/2010/main" val="224573055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Presidential Action</a:t>
            </a:r>
            <a:endParaRPr lang="en-US" dirty="0"/>
          </a:p>
        </p:txBody>
      </p:sp>
      <p:sp>
        <p:nvSpPr>
          <p:cNvPr id="3" name="Content Placeholder 2"/>
          <p:cNvSpPr>
            <a:spLocks noGrp="1"/>
          </p:cNvSpPr>
          <p:nvPr>
            <p:ph sz="half" idx="1"/>
          </p:nvPr>
        </p:nvSpPr>
        <p:spPr/>
        <p:txBody>
          <a:bodyPr/>
          <a:lstStyle/>
          <a:p>
            <a:r>
              <a:rPr lang="en-US" dirty="0" smtClean="0"/>
              <a:t>9. Once the President gets the bill, he can do one of three things:</a:t>
            </a:r>
          </a:p>
          <a:p>
            <a:pPr lvl="1"/>
            <a:r>
              <a:rPr lang="en-US" dirty="0" smtClean="0"/>
              <a:t>a. Pass the bill into law</a:t>
            </a:r>
          </a:p>
          <a:p>
            <a:pPr lvl="1"/>
            <a:r>
              <a:rPr lang="en-US" dirty="0" smtClean="0"/>
              <a:t>b. Veto (reject it)</a:t>
            </a:r>
          </a:p>
          <a:p>
            <a:pPr lvl="1"/>
            <a:r>
              <a:rPr lang="en-US" dirty="0" smtClean="0"/>
              <a:t>c. Pocket Veto (set the bill aside for 10 days)</a:t>
            </a:r>
            <a:endParaRPr lang="en-US" dirty="0"/>
          </a:p>
        </p:txBody>
      </p:sp>
      <p:sp>
        <p:nvSpPr>
          <p:cNvPr id="4" name="Content Placeholder 3"/>
          <p:cNvSpPr>
            <a:spLocks noGrp="1"/>
          </p:cNvSpPr>
          <p:nvPr>
            <p:ph sz="half" idx="2"/>
          </p:nvPr>
        </p:nvSpPr>
        <p:spPr/>
        <p:txBody>
          <a:bodyPr/>
          <a:lstStyle/>
          <a:p>
            <a:r>
              <a:rPr lang="en-US" dirty="0" smtClean="0"/>
              <a:t>10. If the bill is vetoed, Congress can override the veto with a 2/3 vote from both houses. </a:t>
            </a:r>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735684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457200"/>
            <a:ext cx="8229600" cy="1143000"/>
          </a:xfrm>
        </p:spPr>
        <p:txBody>
          <a:bodyPr/>
          <a:lstStyle/>
          <a:p>
            <a:r>
              <a:rPr lang="en-US" dirty="0" smtClean="0"/>
              <a:t>Congress </a:t>
            </a:r>
          </a:p>
        </p:txBody>
      </p:sp>
      <p:sp>
        <p:nvSpPr>
          <p:cNvPr id="3" name="Content Placeholder 2"/>
          <p:cNvSpPr>
            <a:spLocks noGrp="1"/>
          </p:cNvSpPr>
          <p:nvPr>
            <p:ph sz="half" idx="1"/>
          </p:nvPr>
        </p:nvSpPr>
        <p:spPr>
          <a:xfrm>
            <a:off x="0" y="1905000"/>
            <a:ext cx="4038600" cy="4953000"/>
          </a:xfrm>
        </p:spPr>
        <p:txBody>
          <a:bodyPr>
            <a:normAutofit lnSpcReduction="10000"/>
          </a:bodyPr>
          <a:lstStyle/>
          <a:p>
            <a:pPr marL="274320" indent="-274320" fontAlgn="auto">
              <a:spcAft>
                <a:spcPts val="0"/>
              </a:spcAft>
              <a:buClr>
                <a:schemeClr val="accent3"/>
              </a:buClr>
              <a:buFont typeface="Wingdings 2"/>
              <a:buChar char=""/>
              <a:defRPr/>
            </a:pPr>
            <a:r>
              <a:rPr lang="en-US" dirty="0" smtClean="0"/>
              <a:t>The Legislative Branch of our government is led by Congress.</a:t>
            </a:r>
          </a:p>
          <a:p>
            <a:pPr marL="274320" indent="-274320" fontAlgn="auto">
              <a:spcAft>
                <a:spcPts val="0"/>
              </a:spcAft>
              <a:buClr>
                <a:schemeClr val="accent3"/>
              </a:buClr>
              <a:buFont typeface="Wingdings 2"/>
              <a:buChar char=""/>
              <a:defRPr/>
            </a:pPr>
            <a:r>
              <a:rPr lang="en-US" dirty="0" smtClean="0"/>
              <a:t>They meet in sessions each year from January to November.</a:t>
            </a:r>
          </a:p>
          <a:p>
            <a:pPr marL="274320" indent="-274320" fontAlgn="auto">
              <a:spcAft>
                <a:spcPts val="0"/>
              </a:spcAft>
              <a:buClr>
                <a:schemeClr val="accent3"/>
              </a:buClr>
              <a:buFont typeface="Wingdings 2"/>
              <a:buChar char=""/>
              <a:defRPr/>
            </a:pPr>
            <a:r>
              <a:rPr lang="en-US" dirty="0" smtClean="0"/>
              <a:t>Usually, the two houses of Congress meet separately, but they occasionally meet together in a </a:t>
            </a:r>
            <a:r>
              <a:rPr lang="en-US" b="1" dirty="0" smtClean="0"/>
              <a:t>Joint Session.</a:t>
            </a:r>
            <a:endParaRPr lang="en-US" dirty="0" smtClean="0"/>
          </a:p>
        </p:txBody>
      </p:sp>
      <p:pic>
        <p:nvPicPr>
          <p:cNvPr id="14340" name="Picture 2" descr="http://images.businessweek.com/ss/06/10/fantasy/image/congress.jpg"/>
          <p:cNvPicPr>
            <a:picLocks noChangeAspect="1" noChangeArrowheads="1"/>
          </p:cNvPicPr>
          <p:nvPr/>
        </p:nvPicPr>
        <p:blipFill>
          <a:blip r:embed="rId3"/>
          <a:srcRect/>
          <a:stretch>
            <a:fillRect/>
          </a:stretch>
        </p:blipFill>
        <p:spPr bwMode="auto">
          <a:xfrm>
            <a:off x="3962400" y="1905000"/>
            <a:ext cx="4943475" cy="3429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704850"/>
            <a:ext cx="8229600" cy="1143000"/>
          </a:xfrm>
        </p:spPr>
        <p:txBody>
          <a:bodyPr/>
          <a:lstStyle/>
          <a:p>
            <a:r>
              <a:rPr lang="en-US" smtClean="0"/>
              <a:t>The House of Representatives</a:t>
            </a:r>
          </a:p>
        </p:txBody>
      </p:sp>
      <p:sp>
        <p:nvSpPr>
          <p:cNvPr id="4" name="Content Placeholder 3"/>
          <p:cNvSpPr>
            <a:spLocks noGrp="1"/>
          </p:cNvSpPr>
          <p:nvPr>
            <p:ph sz="half" idx="2"/>
          </p:nvPr>
        </p:nvSpPr>
        <p:spPr>
          <a:xfrm>
            <a:off x="4648200" y="1920875"/>
            <a:ext cx="4038600" cy="4433888"/>
          </a:xfrm>
        </p:spPr>
        <p:txBody>
          <a:bodyPr>
            <a:normAutofit fontScale="92500"/>
          </a:bodyPr>
          <a:lstStyle/>
          <a:p>
            <a:pPr marL="274320" indent="-274320" fontAlgn="auto">
              <a:spcAft>
                <a:spcPts val="0"/>
              </a:spcAft>
              <a:buClr>
                <a:schemeClr val="accent3"/>
              </a:buClr>
              <a:buFont typeface="Wingdings 2"/>
              <a:buChar char=""/>
              <a:defRPr/>
            </a:pPr>
            <a:r>
              <a:rPr lang="en-US" dirty="0" smtClean="0"/>
              <a:t>435 members; must be 25 and a 7 year US citizen. Each representative serves for two years</a:t>
            </a:r>
          </a:p>
          <a:p>
            <a:pPr marL="274320" indent="-274320" fontAlgn="auto">
              <a:spcAft>
                <a:spcPts val="0"/>
              </a:spcAft>
              <a:buClr>
                <a:schemeClr val="accent3"/>
              </a:buClr>
              <a:buFont typeface="Wingdings 2"/>
              <a:buChar char=""/>
              <a:defRPr/>
            </a:pPr>
            <a:r>
              <a:rPr lang="en-US" b="1" dirty="0" smtClean="0"/>
              <a:t>Representation is based on population</a:t>
            </a:r>
            <a:r>
              <a:rPr lang="en-US" dirty="0" smtClean="0"/>
              <a:t>. The number of representatives of each state changes every ten years based on the </a:t>
            </a:r>
            <a:r>
              <a:rPr lang="en-US" b="1" dirty="0" smtClean="0"/>
              <a:t>census</a:t>
            </a:r>
            <a:r>
              <a:rPr lang="en-US" dirty="0" smtClean="0"/>
              <a:t>. This process is called </a:t>
            </a:r>
            <a:r>
              <a:rPr lang="en-US" b="1" dirty="0" smtClean="0"/>
              <a:t>apportionment</a:t>
            </a:r>
            <a:r>
              <a:rPr lang="en-US" dirty="0" smtClean="0"/>
              <a:t>.</a:t>
            </a:r>
          </a:p>
        </p:txBody>
      </p:sp>
      <p:pic>
        <p:nvPicPr>
          <p:cNvPr id="15364" name="Picture 2" descr="http://upload.wikimedia.org/wikipedia/commons/thumb/e/e3/Seal_of_the_House_of_Representatives.svg/600px-Seal_of_the_House_of_Representatives.svg.png"/>
          <p:cNvPicPr>
            <a:picLocks noChangeAspect="1" noChangeArrowheads="1"/>
          </p:cNvPicPr>
          <p:nvPr/>
        </p:nvPicPr>
        <p:blipFill>
          <a:blip r:embed="rId3"/>
          <a:srcRect/>
          <a:stretch>
            <a:fillRect/>
          </a:stretch>
        </p:blipFill>
        <p:spPr bwMode="auto">
          <a:xfrm>
            <a:off x="381000" y="2133600"/>
            <a:ext cx="4162425" cy="41624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0"/>
            <a:ext cx="8229600" cy="1143000"/>
          </a:xfrm>
        </p:spPr>
        <p:txBody>
          <a:bodyPr/>
          <a:lstStyle/>
          <a:p>
            <a:r>
              <a:rPr lang="en-US" smtClean="0"/>
              <a:t>Congressional Districts</a:t>
            </a:r>
          </a:p>
        </p:txBody>
      </p:sp>
      <p:sp>
        <p:nvSpPr>
          <p:cNvPr id="3" name="Content Placeholder 2"/>
          <p:cNvSpPr>
            <a:spLocks noGrp="1"/>
          </p:cNvSpPr>
          <p:nvPr>
            <p:ph sz="half" idx="1"/>
          </p:nvPr>
        </p:nvSpPr>
        <p:spPr>
          <a:xfrm>
            <a:off x="457200" y="1219200"/>
            <a:ext cx="4038600" cy="5486400"/>
          </a:xfrm>
        </p:spPr>
        <p:txBody>
          <a:bodyPr>
            <a:normAutofit fontScale="85000" lnSpcReduction="10000"/>
          </a:bodyPr>
          <a:lstStyle/>
          <a:p>
            <a:pPr marL="274320" indent="-274320" fontAlgn="auto">
              <a:spcAft>
                <a:spcPts val="0"/>
              </a:spcAft>
              <a:buClr>
                <a:schemeClr val="accent3"/>
              </a:buClr>
              <a:buFont typeface="Wingdings 2"/>
              <a:buChar char=""/>
              <a:defRPr/>
            </a:pPr>
            <a:r>
              <a:rPr lang="en-US" dirty="0" smtClean="0"/>
              <a:t>Each state is divided in parts of approximately equal population called districts. There is one representative per district. The people living in each district are called </a:t>
            </a:r>
            <a:r>
              <a:rPr lang="en-US" b="1" dirty="0" smtClean="0"/>
              <a:t>constituents</a:t>
            </a:r>
            <a:r>
              <a:rPr lang="en-US" dirty="0" smtClean="0"/>
              <a:t>.</a:t>
            </a:r>
          </a:p>
          <a:p>
            <a:pPr marL="274320" indent="-274320" fontAlgn="auto">
              <a:spcAft>
                <a:spcPts val="0"/>
              </a:spcAft>
              <a:buClr>
                <a:schemeClr val="accent3"/>
              </a:buClr>
              <a:buFont typeface="Wingdings 2"/>
              <a:buChar char=""/>
              <a:defRPr/>
            </a:pPr>
            <a:r>
              <a:rPr lang="en-US" b="1" dirty="0" smtClean="0"/>
              <a:t>Gerrymandering</a:t>
            </a:r>
            <a:r>
              <a:rPr lang="en-US" dirty="0" smtClean="0"/>
              <a:t>: drawing a district to favor one group over another. This is illegal. NC is one of the most gerrymandered states in the US.</a:t>
            </a:r>
          </a:p>
          <a:p>
            <a:pPr marL="274320" indent="-274320" fontAlgn="auto">
              <a:spcAft>
                <a:spcPts val="0"/>
              </a:spcAft>
              <a:buClr>
                <a:schemeClr val="accent3"/>
              </a:buClr>
              <a:buFont typeface="Wingdings 2"/>
              <a:buChar char=""/>
              <a:defRPr/>
            </a:pPr>
            <a:r>
              <a:rPr lang="en-US" dirty="0" smtClean="0"/>
              <a:t>Representatives focus on the concerns of their district rather than the whole state.</a:t>
            </a:r>
          </a:p>
        </p:txBody>
      </p:sp>
      <p:pic>
        <p:nvPicPr>
          <p:cNvPr id="16388" name="Picture 2" descr="http://4.bp.blogspot.com/_SqhhJb_P3Kk/SXDkwqxLN0I/AAAAAAAAEV8/uGmRzqUjkKs/s400/North+Carolina+12th+district.jpg"/>
          <p:cNvPicPr>
            <a:picLocks noChangeAspect="1" noChangeArrowheads="1"/>
          </p:cNvPicPr>
          <p:nvPr/>
        </p:nvPicPr>
        <p:blipFill>
          <a:blip r:embed="rId3"/>
          <a:srcRect/>
          <a:stretch>
            <a:fillRect/>
          </a:stretch>
        </p:blipFill>
        <p:spPr bwMode="auto">
          <a:xfrm>
            <a:off x="4419600" y="1676400"/>
            <a:ext cx="4673600" cy="3505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6" name="Picture 5" descr="Screen Shot 2018-10-04 at 10.45.4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64245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304800"/>
            <a:ext cx="8229600" cy="1143000"/>
          </a:xfrm>
        </p:spPr>
        <p:txBody>
          <a:bodyPr/>
          <a:lstStyle/>
          <a:p>
            <a:r>
              <a:rPr lang="en-US" smtClean="0"/>
              <a:t>The US Senate</a:t>
            </a:r>
          </a:p>
        </p:txBody>
      </p:sp>
      <p:sp>
        <p:nvSpPr>
          <p:cNvPr id="4" name="Content Placeholder 3"/>
          <p:cNvSpPr>
            <a:spLocks noGrp="1"/>
          </p:cNvSpPr>
          <p:nvPr>
            <p:ph sz="half" idx="2"/>
          </p:nvPr>
        </p:nvSpPr>
        <p:spPr>
          <a:xfrm>
            <a:off x="4648200" y="1219200"/>
            <a:ext cx="4038600" cy="5135563"/>
          </a:xfrm>
        </p:spPr>
        <p:txBody>
          <a:bodyPr/>
          <a:lstStyle/>
          <a:p>
            <a:r>
              <a:rPr lang="en-US" dirty="0" smtClean="0"/>
              <a:t>100 members; must be 30 and a 9 year US citizen. Each senator serves a six year term.</a:t>
            </a:r>
          </a:p>
          <a:p>
            <a:r>
              <a:rPr lang="en-US" dirty="0" smtClean="0"/>
              <a:t>Each state has 2 senators who represent the entire state.</a:t>
            </a:r>
          </a:p>
          <a:p>
            <a:r>
              <a:rPr lang="en-US" dirty="0" smtClean="0"/>
              <a:t>1/3 of senators are up for re-election every two years, so there is more consistency in the Senate.</a:t>
            </a:r>
          </a:p>
        </p:txBody>
      </p:sp>
      <p:pic>
        <p:nvPicPr>
          <p:cNvPr id="17412" name="Picture 2" descr="http://missionwisconsin.org/images/20070322200810!Us_senate_seal.png"/>
          <p:cNvPicPr>
            <a:picLocks noChangeAspect="1" noChangeArrowheads="1"/>
          </p:cNvPicPr>
          <p:nvPr/>
        </p:nvPicPr>
        <p:blipFill>
          <a:blip r:embed="rId3"/>
          <a:srcRect/>
          <a:stretch>
            <a:fillRect/>
          </a:stretch>
        </p:blipFill>
        <p:spPr bwMode="auto">
          <a:xfrm>
            <a:off x="304800" y="1524000"/>
            <a:ext cx="4267200" cy="4267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228600"/>
            <a:ext cx="8229600" cy="1143000"/>
          </a:xfrm>
        </p:spPr>
        <p:txBody>
          <a:bodyPr/>
          <a:lstStyle/>
          <a:p>
            <a:r>
              <a:rPr lang="en-US" smtClean="0"/>
              <a:t>Congressional Leaders</a:t>
            </a:r>
          </a:p>
        </p:txBody>
      </p:sp>
      <p:sp>
        <p:nvSpPr>
          <p:cNvPr id="3" name="Content Placeholder 2"/>
          <p:cNvSpPr>
            <a:spLocks noGrp="1"/>
          </p:cNvSpPr>
          <p:nvPr>
            <p:ph sz="half" idx="1"/>
          </p:nvPr>
        </p:nvSpPr>
        <p:spPr>
          <a:xfrm>
            <a:off x="0" y="1676400"/>
            <a:ext cx="4038600" cy="4435475"/>
          </a:xfrm>
        </p:spPr>
        <p:txBody>
          <a:bodyPr>
            <a:normAutofit fontScale="85000" lnSpcReduction="20000"/>
          </a:bodyPr>
          <a:lstStyle/>
          <a:p>
            <a:pPr marL="274320" indent="-274320" fontAlgn="auto">
              <a:spcAft>
                <a:spcPts val="0"/>
              </a:spcAft>
              <a:buClr>
                <a:schemeClr val="accent3"/>
              </a:buClr>
              <a:buFont typeface="Wingdings 2"/>
              <a:buChar char=""/>
              <a:defRPr/>
            </a:pPr>
            <a:r>
              <a:rPr lang="en-US" dirty="0" smtClean="0"/>
              <a:t>Each house of Congress has a majority party (&gt;50%) and a minority party (&lt;50%).</a:t>
            </a:r>
          </a:p>
          <a:p>
            <a:pPr marL="274320" indent="-274320" fontAlgn="auto">
              <a:spcAft>
                <a:spcPts val="0"/>
              </a:spcAft>
              <a:buClr>
                <a:schemeClr val="accent3"/>
              </a:buClr>
              <a:buFont typeface="Wingdings 2"/>
              <a:buChar char=""/>
              <a:defRPr/>
            </a:pPr>
            <a:r>
              <a:rPr lang="en-US" dirty="0" smtClean="0"/>
              <a:t>The majority party in the House of Representatives elects </a:t>
            </a:r>
            <a:r>
              <a:rPr lang="en-US" b="1" dirty="0" smtClean="0"/>
              <a:t>the Speaker of the House</a:t>
            </a:r>
            <a:r>
              <a:rPr lang="en-US" dirty="0" smtClean="0"/>
              <a:t>.  This is the most powerful single person in the Congress.</a:t>
            </a:r>
          </a:p>
          <a:p>
            <a:pPr marL="274320" indent="-274320" fontAlgn="auto">
              <a:spcAft>
                <a:spcPts val="0"/>
              </a:spcAft>
              <a:buClr>
                <a:schemeClr val="accent3"/>
              </a:buClr>
              <a:buFont typeface="Wingdings 2"/>
              <a:buChar char=""/>
              <a:defRPr/>
            </a:pPr>
            <a:r>
              <a:rPr lang="en-US" dirty="0" smtClean="0"/>
              <a:t>Powers of the Speaker:</a:t>
            </a:r>
          </a:p>
          <a:p>
            <a:pPr marL="274320" indent="-274320" fontAlgn="auto">
              <a:spcAft>
                <a:spcPts val="0"/>
              </a:spcAft>
              <a:buClr>
                <a:schemeClr val="accent3"/>
              </a:buClr>
              <a:buFont typeface="Wingdings 2"/>
              <a:buNone/>
              <a:defRPr/>
            </a:pPr>
            <a:r>
              <a:rPr lang="en-US" dirty="0" smtClean="0"/>
              <a:t>    1. Choose which bills to address</a:t>
            </a:r>
          </a:p>
          <a:p>
            <a:pPr marL="274320" indent="-274320" fontAlgn="auto">
              <a:spcAft>
                <a:spcPts val="0"/>
              </a:spcAft>
              <a:buClr>
                <a:schemeClr val="accent3"/>
              </a:buClr>
              <a:buFont typeface="Wingdings 2"/>
              <a:buNone/>
              <a:defRPr/>
            </a:pPr>
            <a:r>
              <a:rPr lang="en-US" dirty="0" smtClean="0"/>
              <a:t>    2. Choose who will speak</a:t>
            </a:r>
          </a:p>
          <a:p>
            <a:pPr marL="274320" indent="-274320" fontAlgn="auto">
              <a:spcAft>
                <a:spcPts val="0"/>
              </a:spcAft>
              <a:buClr>
                <a:schemeClr val="accent3"/>
              </a:buClr>
              <a:buFont typeface="Wingdings 2"/>
              <a:buNone/>
              <a:defRPr/>
            </a:pPr>
            <a:r>
              <a:rPr lang="en-US" dirty="0" smtClean="0"/>
              <a:t>    3. Choose when to vote</a:t>
            </a:r>
          </a:p>
        </p:txBody>
      </p:sp>
      <p:pic>
        <p:nvPicPr>
          <p:cNvPr id="2" name="Picture 1" descr="Paul_Ryan--113th_Congres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447800"/>
            <a:ext cx="3917623" cy="4724400"/>
          </a:xfrm>
          <a:prstGeom prst="rect">
            <a:avLst/>
          </a:prstGeom>
        </p:spPr>
      </p:pic>
      <p:sp>
        <p:nvSpPr>
          <p:cNvPr id="4" name="TextBox 3"/>
          <p:cNvSpPr txBox="1"/>
          <p:nvPr/>
        </p:nvSpPr>
        <p:spPr>
          <a:xfrm>
            <a:off x="4648200" y="6248400"/>
            <a:ext cx="3739124" cy="369332"/>
          </a:xfrm>
          <a:prstGeom prst="rect">
            <a:avLst/>
          </a:prstGeom>
          <a:noFill/>
        </p:spPr>
        <p:txBody>
          <a:bodyPr wrap="none" rtlCol="0">
            <a:spAutoFit/>
          </a:bodyPr>
          <a:lstStyle/>
          <a:p>
            <a:r>
              <a:rPr lang="en-US" dirty="0" smtClean="0"/>
              <a:t>Paul Ryan – Speaker of the House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0"/>
            <a:ext cx="8229600" cy="1143000"/>
          </a:xfrm>
        </p:spPr>
        <p:txBody>
          <a:bodyPr/>
          <a:lstStyle/>
          <a:p>
            <a:r>
              <a:rPr lang="en-US" smtClean="0"/>
              <a:t>More Leaders</a:t>
            </a:r>
          </a:p>
        </p:txBody>
      </p:sp>
      <p:sp>
        <p:nvSpPr>
          <p:cNvPr id="4" name="Content Placeholder 3"/>
          <p:cNvSpPr>
            <a:spLocks noGrp="1"/>
          </p:cNvSpPr>
          <p:nvPr>
            <p:ph sz="half" idx="2"/>
          </p:nvPr>
        </p:nvSpPr>
        <p:spPr>
          <a:xfrm>
            <a:off x="4648200" y="990600"/>
            <a:ext cx="4038600" cy="5562600"/>
          </a:xfrm>
        </p:spPr>
        <p:txBody>
          <a:bodyPr>
            <a:normAutofit fontScale="85000" lnSpcReduction="10000"/>
          </a:bodyPr>
          <a:lstStyle/>
          <a:p>
            <a:pPr marL="274320" indent="-274320" fontAlgn="auto">
              <a:spcAft>
                <a:spcPts val="0"/>
              </a:spcAft>
              <a:buClr>
                <a:schemeClr val="accent3"/>
              </a:buClr>
              <a:buFont typeface="Wingdings 2"/>
              <a:buChar char=""/>
              <a:defRPr/>
            </a:pPr>
            <a:r>
              <a:rPr lang="en-US" dirty="0" smtClean="0"/>
              <a:t>The </a:t>
            </a:r>
            <a:r>
              <a:rPr lang="en-US" b="1" dirty="0" smtClean="0"/>
              <a:t>Vice President </a:t>
            </a:r>
            <a:r>
              <a:rPr lang="en-US" dirty="0" smtClean="0"/>
              <a:t>is the official leader of the Senate. He is rarely there and only gets to vote to break a tie. The day to day leader of the Senate is called the </a:t>
            </a:r>
            <a:r>
              <a:rPr lang="en-US" b="1" dirty="0" smtClean="0"/>
              <a:t>President Pro Tempore.</a:t>
            </a:r>
          </a:p>
          <a:p>
            <a:pPr marL="274320" indent="-274320" fontAlgn="auto">
              <a:spcAft>
                <a:spcPts val="0"/>
              </a:spcAft>
              <a:buClr>
                <a:schemeClr val="accent3"/>
              </a:buClr>
              <a:buFont typeface="Wingdings 2"/>
              <a:buChar char=""/>
              <a:defRPr/>
            </a:pPr>
            <a:r>
              <a:rPr lang="en-US" dirty="0" smtClean="0"/>
              <a:t>Each house has party leaders called the </a:t>
            </a:r>
            <a:r>
              <a:rPr lang="en-US" b="1" dirty="0" smtClean="0"/>
              <a:t>majority</a:t>
            </a:r>
            <a:r>
              <a:rPr lang="en-US" dirty="0" smtClean="0"/>
              <a:t> or </a:t>
            </a:r>
            <a:r>
              <a:rPr lang="en-US" b="1" dirty="0" smtClean="0"/>
              <a:t>minority leader</a:t>
            </a:r>
            <a:r>
              <a:rPr lang="en-US" dirty="0" smtClean="0"/>
              <a:t>. They direct members of their party to act on certain bills.</a:t>
            </a:r>
          </a:p>
          <a:p>
            <a:pPr marL="274320" indent="-274320" fontAlgn="auto">
              <a:spcAft>
                <a:spcPts val="0"/>
              </a:spcAft>
              <a:buClr>
                <a:schemeClr val="accent3"/>
              </a:buClr>
              <a:buFont typeface="Wingdings 2"/>
              <a:buChar char=""/>
              <a:defRPr/>
            </a:pPr>
            <a:r>
              <a:rPr lang="en-US" dirty="0" smtClean="0"/>
              <a:t>Each party also has officials called “</a:t>
            </a:r>
            <a:r>
              <a:rPr lang="en-US" b="1" dirty="0" smtClean="0"/>
              <a:t>Party Whips</a:t>
            </a:r>
            <a:r>
              <a:rPr lang="en-US" dirty="0" smtClean="0"/>
              <a:t>” who make sure members of the party are doing what has been asked of them.</a:t>
            </a:r>
          </a:p>
        </p:txBody>
      </p:sp>
      <p:sp>
        <p:nvSpPr>
          <p:cNvPr id="3" name="TextBox 2"/>
          <p:cNvSpPr txBox="1"/>
          <p:nvPr/>
        </p:nvSpPr>
        <p:spPr>
          <a:xfrm>
            <a:off x="2514600" y="1981200"/>
            <a:ext cx="1904999" cy="646331"/>
          </a:xfrm>
          <a:prstGeom prst="rect">
            <a:avLst/>
          </a:prstGeom>
          <a:noFill/>
        </p:spPr>
        <p:txBody>
          <a:bodyPr wrap="square" rtlCol="0">
            <a:spAutoFit/>
          </a:bodyPr>
          <a:lstStyle/>
          <a:p>
            <a:r>
              <a:rPr lang="en-US" dirty="0" smtClean="0"/>
              <a:t>Mike Pence</a:t>
            </a:r>
          </a:p>
          <a:p>
            <a:r>
              <a:rPr lang="en-US" dirty="0" smtClean="0"/>
              <a:t>Vice President</a:t>
            </a:r>
            <a:endParaRPr lang="en-US" dirty="0"/>
          </a:p>
        </p:txBody>
      </p:sp>
      <p:pic>
        <p:nvPicPr>
          <p:cNvPr id="5" name="Picture 4" descr="Unknow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038600"/>
            <a:ext cx="1981200" cy="2590800"/>
          </a:xfrm>
          <a:prstGeom prst="rect">
            <a:avLst/>
          </a:prstGeom>
        </p:spPr>
      </p:pic>
      <p:sp>
        <p:nvSpPr>
          <p:cNvPr id="6" name="TextBox 5"/>
          <p:cNvSpPr txBox="1"/>
          <p:nvPr/>
        </p:nvSpPr>
        <p:spPr>
          <a:xfrm>
            <a:off x="2362200" y="4800600"/>
            <a:ext cx="2541230" cy="646331"/>
          </a:xfrm>
          <a:prstGeom prst="rect">
            <a:avLst/>
          </a:prstGeom>
          <a:noFill/>
        </p:spPr>
        <p:txBody>
          <a:bodyPr wrap="none" rtlCol="0">
            <a:spAutoFit/>
          </a:bodyPr>
          <a:lstStyle/>
          <a:p>
            <a:r>
              <a:rPr lang="en-US" dirty="0" smtClean="0"/>
              <a:t>Orrin Hatch</a:t>
            </a:r>
          </a:p>
          <a:p>
            <a:r>
              <a:rPr lang="en-US" dirty="0" smtClean="0"/>
              <a:t>President Pro Tempore</a:t>
            </a:r>
            <a:endParaRPr lang="en-US" dirty="0"/>
          </a:p>
        </p:txBody>
      </p:sp>
      <p:pic>
        <p:nvPicPr>
          <p:cNvPr id="7" name="Picture 6" descr="Mike_Pence,_official_portrait,_112th_Congres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295400"/>
            <a:ext cx="1676400" cy="25146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228600"/>
            <a:ext cx="8229600" cy="1143000"/>
          </a:xfrm>
        </p:spPr>
        <p:txBody>
          <a:bodyPr/>
          <a:lstStyle/>
          <a:p>
            <a:r>
              <a:rPr lang="en-US" dirty="0" smtClean="0"/>
              <a:t>Congressional Committees</a:t>
            </a:r>
          </a:p>
        </p:txBody>
      </p:sp>
      <p:sp>
        <p:nvSpPr>
          <p:cNvPr id="3" name="Content Placeholder 2"/>
          <p:cNvSpPr>
            <a:spLocks noGrp="1"/>
          </p:cNvSpPr>
          <p:nvPr>
            <p:ph idx="1"/>
          </p:nvPr>
        </p:nvSpPr>
        <p:spPr>
          <a:xfrm>
            <a:off x="457200" y="1371600"/>
            <a:ext cx="8229600" cy="5257800"/>
          </a:xfrm>
        </p:spPr>
        <p:txBody>
          <a:bodyPr>
            <a:normAutofit fontScale="92500"/>
          </a:bodyPr>
          <a:lstStyle/>
          <a:p>
            <a:pPr marL="274320" indent="-274320" fontAlgn="auto">
              <a:spcAft>
                <a:spcPts val="0"/>
              </a:spcAft>
              <a:buClr>
                <a:schemeClr val="accent3"/>
              </a:buClr>
              <a:buFont typeface="Wingdings 2"/>
              <a:buChar char=""/>
              <a:defRPr/>
            </a:pPr>
            <a:r>
              <a:rPr lang="en-US" dirty="0" smtClean="0"/>
              <a:t>Most real work of the Congress happens in committees.</a:t>
            </a:r>
          </a:p>
          <a:p>
            <a:pPr marL="274320" indent="-274320" fontAlgn="auto">
              <a:spcAft>
                <a:spcPts val="0"/>
              </a:spcAft>
              <a:buClr>
                <a:schemeClr val="accent3"/>
              </a:buClr>
              <a:buFont typeface="Wingdings 2"/>
              <a:buChar char=""/>
              <a:defRPr/>
            </a:pPr>
            <a:r>
              <a:rPr lang="en-US" dirty="0" smtClean="0"/>
              <a:t>Types of Committees:</a:t>
            </a:r>
          </a:p>
          <a:p>
            <a:pPr marL="274320" indent="-274320" fontAlgn="auto">
              <a:spcAft>
                <a:spcPts val="0"/>
              </a:spcAft>
              <a:buClr>
                <a:schemeClr val="accent3"/>
              </a:buClr>
              <a:buFont typeface="Wingdings 2"/>
              <a:buNone/>
              <a:defRPr/>
            </a:pPr>
            <a:r>
              <a:rPr lang="en-US" dirty="0" smtClean="0"/>
              <a:t>    1. </a:t>
            </a:r>
            <a:r>
              <a:rPr lang="en-US" b="1" dirty="0" smtClean="0"/>
              <a:t>Standing</a:t>
            </a:r>
            <a:r>
              <a:rPr lang="en-US" dirty="0" smtClean="0"/>
              <a:t>: permanent; work on issues that never go away</a:t>
            </a:r>
          </a:p>
          <a:p>
            <a:pPr marL="274320" indent="-274320" fontAlgn="auto">
              <a:spcAft>
                <a:spcPts val="0"/>
              </a:spcAft>
              <a:buClr>
                <a:schemeClr val="accent3"/>
              </a:buClr>
              <a:buFont typeface="Wingdings 2"/>
              <a:buNone/>
              <a:defRPr/>
            </a:pPr>
            <a:r>
              <a:rPr lang="en-US" dirty="0" smtClean="0"/>
              <a:t>    2. </a:t>
            </a:r>
            <a:r>
              <a:rPr lang="en-US" b="1" dirty="0" smtClean="0"/>
              <a:t>Select</a:t>
            </a:r>
            <a:r>
              <a:rPr lang="en-US" dirty="0" smtClean="0"/>
              <a:t>: temporary; once they finish, the committee disbands</a:t>
            </a:r>
          </a:p>
          <a:p>
            <a:pPr marL="274320" indent="-274320" fontAlgn="auto">
              <a:spcAft>
                <a:spcPts val="0"/>
              </a:spcAft>
              <a:buClr>
                <a:schemeClr val="accent3"/>
              </a:buClr>
              <a:buFont typeface="Wingdings 2"/>
              <a:buNone/>
              <a:defRPr/>
            </a:pPr>
            <a:r>
              <a:rPr lang="en-US" dirty="0" smtClean="0"/>
              <a:t>    3. </a:t>
            </a:r>
            <a:r>
              <a:rPr lang="en-US" b="1" dirty="0" smtClean="0"/>
              <a:t>Joint</a:t>
            </a:r>
            <a:r>
              <a:rPr lang="en-US" dirty="0" smtClean="0"/>
              <a:t>: members of both HOUSES (</a:t>
            </a:r>
            <a:r>
              <a:rPr lang="en-US" dirty="0" err="1" smtClean="0"/>
              <a:t>HoR</a:t>
            </a:r>
            <a:r>
              <a:rPr lang="en-US" dirty="0" smtClean="0"/>
              <a:t> and S)</a:t>
            </a:r>
          </a:p>
          <a:p>
            <a:pPr marL="274320" indent="-274320" fontAlgn="auto">
              <a:spcAft>
                <a:spcPts val="0"/>
              </a:spcAft>
              <a:buClr>
                <a:schemeClr val="accent3"/>
              </a:buClr>
              <a:buFont typeface="Wingdings 2"/>
              <a:buNone/>
              <a:defRPr/>
            </a:pPr>
            <a:r>
              <a:rPr lang="en-US" dirty="0" smtClean="0"/>
              <a:t>    4. </a:t>
            </a:r>
            <a:r>
              <a:rPr lang="en-US" b="1" dirty="0" smtClean="0"/>
              <a:t>Conference</a:t>
            </a:r>
            <a:r>
              <a:rPr lang="en-US" dirty="0" smtClean="0"/>
              <a:t>: members of </a:t>
            </a:r>
            <a:r>
              <a:rPr lang="en-US" smtClean="0"/>
              <a:t>both PARTIES (D&amp;R) </a:t>
            </a:r>
            <a:r>
              <a:rPr lang="en-US" dirty="0" smtClean="0"/>
              <a:t>work together to finalize a version of a bill</a:t>
            </a:r>
          </a:p>
          <a:p>
            <a:pPr marL="274320" indent="-274320" fontAlgn="auto">
              <a:spcAft>
                <a:spcPts val="0"/>
              </a:spcAft>
              <a:buClr>
                <a:schemeClr val="accent3"/>
              </a:buClr>
              <a:buFont typeface="Wingdings 2"/>
              <a:buChar char=""/>
              <a:defRPr/>
            </a:pPr>
            <a:r>
              <a:rPr lang="en-US" dirty="0" smtClean="0"/>
              <a:t>The leader of each committee is called the “</a:t>
            </a:r>
            <a:r>
              <a:rPr lang="en-US" b="1" dirty="0" smtClean="0"/>
              <a:t>Chair</a:t>
            </a:r>
            <a:r>
              <a:rPr lang="en-US" dirty="0" smtClean="0"/>
              <a:t>” and is always the most senior, or experienced, member.</a:t>
            </a:r>
          </a:p>
          <a:p>
            <a:pPr marL="274320" indent="-274320" fontAlgn="auto">
              <a:spcAft>
                <a:spcPts val="0"/>
              </a:spcAft>
              <a:buClr>
                <a:schemeClr val="accent3"/>
              </a:buClr>
              <a:buFont typeface="Wingdings 2"/>
              <a:buChar char=""/>
              <a:defRPr/>
            </a:pPr>
            <a:r>
              <a:rPr lang="en-US" dirty="0">
                <a:hlinkClick r:id="rId3"/>
              </a:rPr>
              <a:t>https://www.govtrack.us/congress/committees</a:t>
            </a:r>
            <a:r>
              <a:rPr lang="en-US" dirty="0" smtClean="0">
                <a:hlinkClick r:id="rId3"/>
              </a:rPr>
              <a:t>/</a:t>
            </a:r>
            <a:endParaRPr lang="en-US" dirty="0" smtClean="0"/>
          </a:p>
          <a:p>
            <a:pPr marL="0" indent="0" fontAlgn="auto">
              <a:spcAft>
                <a:spcPts val="0"/>
              </a:spcAft>
              <a:buClr>
                <a:schemeClr val="accent3"/>
              </a:buClr>
              <a:buNone/>
              <a:defRPr/>
            </a:pPr>
            <a:endParaRPr lang="en-US"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1189</TotalTime>
  <Words>1070</Words>
  <Application>Microsoft Macintosh PowerPoint</Application>
  <PresentationFormat>On-screen Show (4:3)</PresentationFormat>
  <Paragraphs>91</Paragraphs>
  <Slides>16</Slides>
  <Notes>11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Flow</vt:lpstr>
      <vt:lpstr>The Legislative Branch</vt:lpstr>
      <vt:lpstr>Congress </vt:lpstr>
      <vt:lpstr>The House of Representatives</vt:lpstr>
      <vt:lpstr>Congressional Districts</vt:lpstr>
      <vt:lpstr>PowerPoint Presentation</vt:lpstr>
      <vt:lpstr>The US Senate</vt:lpstr>
      <vt:lpstr>Congressional Leaders</vt:lpstr>
      <vt:lpstr>More Leaders</vt:lpstr>
      <vt:lpstr>Congressional Committees</vt:lpstr>
      <vt:lpstr>Special Powers of Congress</vt:lpstr>
      <vt:lpstr>Limits on Congressional Power</vt:lpstr>
      <vt:lpstr>Benefits of Congress</vt:lpstr>
      <vt:lpstr>The Three Jobs of Congress Members</vt:lpstr>
      <vt:lpstr>How a Bill Becomes a Law</vt:lpstr>
      <vt:lpstr>Bill to Law Continued</vt:lpstr>
      <vt:lpstr>Presidential Action</vt:lpstr>
    </vt:vector>
  </TitlesOfParts>
  <Company>Wake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 Congress</dc:title>
  <dc:creator>WCPSS</dc:creator>
  <cp:lastModifiedBy>Guy McConnell</cp:lastModifiedBy>
  <cp:revision>80</cp:revision>
  <dcterms:created xsi:type="dcterms:W3CDTF">2011-10-04T00:02:51Z</dcterms:created>
  <dcterms:modified xsi:type="dcterms:W3CDTF">2018-10-30T11:51:41Z</dcterms:modified>
</cp:coreProperties>
</file>