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77" r:id="rId9"/>
    <p:sldId id="278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80" r:id="rId18"/>
    <p:sldId id="268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FE7F3-0D3E-5B41-B58F-E6C5F4E46DA9}" type="datetimeFigureOut">
              <a:rPr lang="en-US" smtClean="0"/>
              <a:t>1/12/16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119D3-1EB6-394B-8956-0967FCE57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3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1/12/16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Executive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National, State and Local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62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dirty="0" err="1"/>
              <a:t>Chief</a:t>
            </a:r>
            <a:r>
              <a:rPr lang="it-IT" sz="2800" b="1" dirty="0"/>
              <a:t> Executive</a:t>
            </a:r>
            <a:endParaRPr lang="it-IT" sz="2800" dirty="0"/>
          </a:p>
          <a:p>
            <a:pPr lvl="1"/>
            <a:r>
              <a:rPr lang="en-US" sz="2400" dirty="0"/>
              <a:t>The president can issue executive orders, a command that has the force of law.</a:t>
            </a:r>
          </a:p>
          <a:p>
            <a:pPr lvl="1"/>
            <a:r>
              <a:rPr lang="en-US" sz="2400" dirty="0"/>
              <a:t>The president appoints many officials which must be approved by the Senate.</a:t>
            </a:r>
          </a:p>
          <a:p>
            <a:pPr lvl="1"/>
            <a:r>
              <a:rPr lang="en-US" sz="2400" dirty="0"/>
              <a:t>Can issue a pardon - forgiveness and freedom from a punishment.</a:t>
            </a:r>
          </a:p>
          <a:p>
            <a:pPr lvl="1"/>
            <a:r>
              <a:rPr lang="en-US" sz="2400" dirty="0"/>
              <a:t>Can issue amnesty - a pardon for a group of people.</a:t>
            </a:r>
          </a:p>
          <a:p>
            <a:pPr lvl="1"/>
            <a:r>
              <a:rPr lang="en-US" sz="2400" dirty="0"/>
              <a:t>Can issue a reprieve - delay of punishment.</a:t>
            </a:r>
          </a:p>
        </p:txBody>
      </p:sp>
    </p:spTree>
    <p:extLst>
      <p:ext uri="{BB962C8B-B14F-4D97-AF65-F5344CB8AC3E}">
        <p14:creationId xmlns:p14="http://schemas.microsoft.com/office/powerpoint/2010/main" val="208524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err="1"/>
              <a:t>Chief</a:t>
            </a:r>
            <a:r>
              <a:rPr lang="it-IT" b="1" dirty="0"/>
              <a:t> </a:t>
            </a:r>
            <a:r>
              <a:rPr lang="it-IT" b="1" dirty="0" err="1"/>
              <a:t>Diplomat</a:t>
            </a:r>
            <a:endParaRPr lang="it-IT" b="1" dirty="0"/>
          </a:p>
          <a:p>
            <a:pPr lvl="1"/>
            <a:r>
              <a:rPr lang="en-US" sz="2400" dirty="0"/>
              <a:t>Appoints ambassadors and makes treaties.</a:t>
            </a:r>
          </a:p>
          <a:p>
            <a:pPr lvl="1"/>
            <a:r>
              <a:rPr lang="en-US" sz="2400" dirty="0"/>
              <a:t>Ambassador:  Official representative to a country.</a:t>
            </a:r>
          </a:p>
          <a:p>
            <a:pPr lvl="1"/>
            <a:r>
              <a:rPr lang="en-US" sz="2400" dirty="0"/>
              <a:t>Treaty:  Agreement between two or more countries.  Must be approved by the Senate by a 2/3 majority.</a:t>
            </a:r>
          </a:p>
          <a:p>
            <a:pPr lvl="1"/>
            <a:r>
              <a:rPr lang="en-US" sz="2400" dirty="0"/>
              <a:t>Executive Agreement:  Agreement between the president and the leader of another country.  Does not require Senate approval.</a:t>
            </a:r>
          </a:p>
        </p:txBody>
      </p:sp>
    </p:spTree>
    <p:extLst>
      <p:ext uri="{BB962C8B-B14F-4D97-AF65-F5344CB8AC3E}">
        <p14:creationId xmlns:p14="http://schemas.microsoft.com/office/powerpoint/2010/main" val="184827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Commander in </a:t>
            </a:r>
            <a:r>
              <a:rPr lang="it-IT" b="1" dirty="0" err="1"/>
              <a:t>Chief</a:t>
            </a:r>
            <a:endParaRPr lang="it-IT" b="1" dirty="0"/>
          </a:p>
          <a:p>
            <a:pPr lvl="1"/>
            <a:r>
              <a:rPr lang="en-US" sz="2400" dirty="0"/>
              <a:t>Congress is given the power to maintain an army and declare war.  Only the President can order troops into battle.</a:t>
            </a:r>
          </a:p>
          <a:p>
            <a:pPr lvl="1"/>
            <a:r>
              <a:rPr lang="en-US" sz="2400" dirty="0"/>
              <a:t>War Powers Act (1973):  The president must inform Congress when troops are sent into battle.  Troops must be brought home after 60 days unless Congress grants an extension.</a:t>
            </a:r>
          </a:p>
          <a:p>
            <a:pPr lvl="1"/>
            <a:r>
              <a:rPr lang="en-US" sz="2400" dirty="0"/>
              <a:t>The president can order troops to stop disturbances in the United States during peace time.</a:t>
            </a:r>
          </a:p>
        </p:txBody>
      </p:sp>
    </p:spTree>
    <p:extLst>
      <p:ext uri="{BB962C8B-B14F-4D97-AF65-F5344CB8AC3E}">
        <p14:creationId xmlns:p14="http://schemas.microsoft.com/office/powerpoint/2010/main" val="289094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Legislative leader</a:t>
            </a:r>
          </a:p>
          <a:p>
            <a:pPr lvl="1"/>
            <a:r>
              <a:rPr lang="en-US" sz="2400" dirty="0"/>
              <a:t>Presidents must have the support of congress.</a:t>
            </a:r>
          </a:p>
          <a:p>
            <a:pPr lvl="1"/>
            <a:r>
              <a:rPr lang="en-US" sz="2400" dirty="0"/>
              <a:t>The president can write a bill, but someone from Congress must introduce the legislation.</a:t>
            </a:r>
          </a:p>
          <a:p>
            <a:pPr lvl="1"/>
            <a:r>
              <a:rPr lang="en-US" sz="2400" dirty="0"/>
              <a:t>The president tries to make deals with Congress.</a:t>
            </a:r>
          </a:p>
          <a:p>
            <a:pPr lvl="1"/>
            <a:r>
              <a:rPr lang="en-US" sz="2400" dirty="0"/>
              <a:t>The President tries to gain support from the American people through the use of the mass media.</a:t>
            </a:r>
          </a:p>
        </p:txBody>
      </p:sp>
    </p:spTree>
    <p:extLst>
      <p:ext uri="{BB962C8B-B14F-4D97-AF65-F5344CB8AC3E}">
        <p14:creationId xmlns:p14="http://schemas.microsoft.com/office/powerpoint/2010/main" val="416750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7465"/>
          </a:xfrm>
        </p:spPr>
        <p:txBody>
          <a:bodyPr>
            <a:noAutofit/>
          </a:bodyPr>
          <a:lstStyle/>
          <a:p>
            <a:r>
              <a:rPr lang="en-US" sz="2200" b="1" dirty="0"/>
              <a:t>Party leader</a:t>
            </a:r>
          </a:p>
          <a:p>
            <a:pPr lvl="1"/>
            <a:r>
              <a:rPr lang="en-US" sz="2200" dirty="0"/>
              <a:t>The president helps other party members get elected (coattail effect).</a:t>
            </a:r>
          </a:p>
          <a:p>
            <a:pPr lvl="1"/>
            <a:r>
              <a:rPr lang="en-US" sz="2200" dirty="0"/>
              <a:t>Appoints people with his views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b="1" dirty="0"/>
              <a:t>Economic Leader</a:t>
            </a:r>
          </a:p>
          <a:p>
            <a:pPr lvl="1"/>
            <a:r>
              <a:rPr lang="en-US" sz="2200" dirty="0"/>
              <a:t>Deals with problems of the economy like unemployment, rising prices, high taxes.</a:t>
            </a:r>
          </a:p>
          <a:p>
            <a:pPr lvl="1"/>
            <a:r>
              <a:rPr lang="en-US" sz="2200" dirty="0"/>
              <a:t>Plans the federal government’s budget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b="1" dirty="0"/>
              <a:t>Chief of State</a:t>
            </a:r>
          </a:p>
          <a:p>
            <a:pPr lvl="1"/>
            <a:r>
              <a:rPr lang="en-US" sz="2200" dirty="0"/>
              <a:t>The president represents the entire nation.</a:t>
            </a:r>
          </a:p>
          <a:p>
            <a:pPr lvl="1"/>
            <a:r>
              <a:rPr lang="en-US" sz="2200" dirty="0"/>
              <a:t>Acts as the symbolic leader of the United States.</a:t>
            </a:r>
          </a:p>
          <a:p>
            <a:pPr lvl="1"/>
            <a:r>
              <a:rPr lang="en-US" sz="2200" dirty="0"/>
              <a:t>People are very interested in the president and his family.</a:t>
            </a:r>
          </a:p>
        </p:txBody>
      </p:sp>
    </p:spTree>
    <p:extLst>
      <p:ext uri="{BB962C8B-B14F-4D97-AF65-F5344CB8AC3E}">
        <p14:creationId xmlns:p14="http://schemas.microsoft.com/office/powerpoint/2010/main" val="226382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 of the President (EOP)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0229"/>
          </a:xfrm>
        </p:spPr>
        <p:txBody>
          <a:bodyPr>
            <a:normAutofit/>
          </a:bodyPr>
          <a:lstStyle/>
          <a:p>
            <a:pPr marL="571500" indent="-571500">
              <a:buFont typeface="Wingdings 3" charset="0"/>
              <a:buNone/>
            </a:pPr>
            <a:r>
              <a:rPr lang="en-US" sz="2500" b="1" dirty="0">
                <a:latin typeface="Lucida Sans Unicode" charset="0"/>
              </a:rPr>
              <a:t> Executive Office of the President</a:t>
            </a:r>
            <a:r>
              <a:rPr lang="en-US" sz="2500" dirty="0">
                <a:latin typeface="Lucida Sans Unicode" charset="0"/>
              </a:rPr>
              <a:t>: the </a:t>
            </a:r>
            <a:r>
              <a:rPr lang="en-US" sz="2500" dirty="0" smtClean="0">
                <a:latin typeface="Lucida Sans Unicode" charset="0"/>
              </a:rPr>
              <a:t>Presidents </a:t>
            </a:r>
            <a:r>
              <a:rPr lang="en-US" sz="2500" dirty="0">
                <a:latin typeface="Lucida Sans Unicode" charset="0"/>
              </a:rPr>
              <a:t>administration who carry out a wide range of jobs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White House Office</a:t>
            </a:r>
            <a:r>
              <a:rPr lang="en-US" sz="2100" dirty="0">
                <a:latin typeface="Lucida Sans Unicode" charset="0"/>
              </a:rPr>
              <a:t> (President</a:t>
            </a:r>
            <a:r>
              <a:rPr lang="ja-JP" altLang="en-US" sz="2100" dirty="0">
                <a:latin typeface="Lucida Sans Unicode" charset="0"/>
              </a:rPr>
              <a:t>’</a:t>
            </a:r>
            <a:r>
              <a:rPr lang="en-US" sz="2100" dirty="0">
                <a:latin typeface="Lucida Sans Unicode" charset="0"/>
              </a:rPr>
              <a:t>s closest advisors, the most important is the chief of staff)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Office of Management and Budget</a:t>
            </a:r>
            <a:r>
              <a:rPr lang="en-US" sz="2100" dirty="0">
                <a:latin typeface="Lucida Sans Unicode" charset="0"/>
              </a:rPr>
              <a:t> (OMB, prepares budget and monitors federal spending)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National Security Council</a:t>
            </a:r>
            <a:r>
              <a:rPr lang="en-US" sz="2100" dirty="0">
                <a:latin typeface="Lucida Sans Unicode" charset="0"/>
              </a:rPr>
              <a:t> (NSC, helps President with military issues and foreign policy, supervises the CIA)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Office of Administration</a:t>
            </a:r>
            <a:r>
              <a:rPr lang="en-US" sz="2100" dirty="0">
                <a:latin typeface="Lucida Sans Unicode" charset="0"/>
              </a:rPr>
              <a:t> (administrative services); 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Council of Economic Advisors</a:t>
            </a:r>
            <a:r>
              <a:rPr lang="en-US" sz="2100" dirty="0">
                <a:latin typeface="Lucida Sans Unicode" charset="0"/>
              </a:rPr>
              <a:t> (CEA, gives President information on the economy)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78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/>
              <a:t>Federal</a:t>
            </a:r>
            <a:r>
              <a:rPr lang="fr-FR" b="1" dirty="0"/>
              <a:t> </a:t>
            </a:r>
            <a:r>
              <a:rPr lang="fr-FR" b="1" dirty="0" err="1" smtClean="0"/>
              <a:t>Bureaucracy</a:t>
            </a:r>
            <a:endParaRPr lang="fr-FR" b="1" dirty="0" smtClean="0"/>
          </a:p>
          <a:p>
            <a:pPr lvl="1"/>
            <a:r>
              <a:rPr lang="en-US" sz="2400" dirty="0"/>
              <a:t>The network of agencies and departments of the government.</a:t>
            </a:r>
            <a:endParaRPr lang="fr-FR" sz="2400" b="1" dirty="0"/>
          </a:p>
          <a:p>
            <a:pPr lvl="1"/>
            <a:r>
              <a:rPr lang="en-US" sz="2400" dirty="0" smtClean="0"/>
              <a:t>Lots of “red tape”:  </a:t>
            </a:r>
            <a:r>
              <a:rPr lang="en-US" sz="2400" dirty="0"/>
              <a:t>Inefficiency caused by rules and regulations.</a:t>
            </a:r>
          </a:p>
          <a:p>
            <a:pPr lvl="1"/>
            <a:r>
              <a:rPr lang="en-US" sz="2400" dirty="0"/>
              <a:t>Each person has a designed function and must operate within a chain of command.</a:t>
            </a:r>
          </a:p>
          <a:p>
            <a:pPr lvl="1"/>
            <a:r>
              <a:rPr lang="en-US" sz="2400" dirty="0"/>
              <a:t>People must be well-trained and managed.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62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currently 15 depts.</a:t>
            </a:r>
          </a:p>
          <a:p>
            <a:pPr lvl="1"/>
            <a:r>
              <a:rPr lang="en-US" dirty="0" smtClean="0"/>
              <a:t>The most recent of which is the Dept. of Homeland Security</a:t>
            </a:r>
          </a:p>
          <a:p>
            <a:r>
              <a:rPr lang="en-US" dirty="0" smtClean="0"/>
              <a:t>The head of each is led by a Secretary, appointed by the </a:t>
            </a:r>
            <a:r>
              <a:rPr lang="en-US" dirty="0" err="1" smtClean="0"/>
              <a:t>Pres</a:t>
            </a:r>
            <a:r>
              <a:rPr lang="en-US" dirty="0" smtClean="0"/>
              <a:t> and approved by the Senate</a:t>
            </a:r>
          </a:p>
          <a:p>
            <a:r>
              <a:rPr lang="en-US" dirty="0" smtClean="0"/>
              <a:t>These 15 secretaries make up part of the President’s cabinet.</a:t>
            </a:r>
          </a:p>
          <a:p>
            <a:r>
              <a:rPr lang="en-US" dirty="0" smtClean="0"/>
              <a:t>The cabinet is there to advise the President</a:t>
            </a:r>
          </a:p>
        </p:txBody>
      </p:sp>
    </p:spTree>
    <p:extLst>
      <p:ext uri="{BB962C8B-B14F-4D97-AF65-F5344CB8AC3E}">
        <p14:creationId xmlns:p14="http://schemas.microsoft.com/office/powerpoint/2010/main" val="4001056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 3" charset="0"/>
              <a:buNone/>
            </a:pPr>
            <a:r>
              <a:rPr lang="en-US" dirty="0">
                <a:latin typeface="Lucida Sans Unicode" charset="0"/>
              </a:rPr>
              <a:t>T</a:t>
            </a:r>
            <a:r>
              <a:rPr lang="en-US" dirty="0" smtClean="0">
                <a:latin typeface="Lucida Sans Unicode" charset="0"/>
              </a:rPr>
              <a:t>he </a:t>
            </a:r>
            <a:r>
              <a:rPr lang="en-US" dirty="0">
                <a:latin typeface="Lucida Sans Unicode" charset="0"/>
              </a:rPr>
              <a:t>President appoints the heads of </a:t>
            </a:r>
            <a:r>
              <a:rPr lang="en-US" dirty="0" smtClean="0">
                <a:latin typeface="Lucida Sans Unicode" charset="0"/>
              </a:rPr>
              <a:t>these </a:t>
            </a:r>
            <a:r>
              <a:rPr lang="en-US" dirty="0">
                <a:latin typeface="Lucida Sans Unicode" charset="0"/>
              </a:rPr>
              <a:t>agencies with Senate approval</a:t>
            </a:r>
          </a:p>
          <a:p>
            <a:pPr marL="827088" lvl="1" indent="-571500"/>
            <a:r>
              <a:rPr lang="en-US" sz="2400" b="1" dirty="0">
                <a:latin typeface="Lucida Sans Unicode" charset="0"/>
              </a:rPr>
              <a:t>Executive Agencies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smtClean="0">
                <a:latin typeface="Lucida Sans Unicode" charset="0"/>
              </a:rPr>
              <a:t>– deal with specialized areas </a:t>
            </a:r>
          </a:p>
          <a:p>
            <a:pPr marL="1227138" lvl="2" indent="-571500"/>
            <a:r>
              <a:rPr lang="en-US" sz="2400" dirty="0" smtClean="0">
                <a:latin typeface="Lucida Sans Unicode" charset="0"/>
              </a:rPr>
              <a:t>IRS, FBI, FEMA</a:t>
            </a:r>
            <a:endParaRPr lang="en-US" sz="2400" dirty="0">
              <a:latin typeface="Lucida Sans Unicode" charset="0"/>
            </a:endParaRPr>
          </a:p>
          <a:p>
            <a:pPr marL="827088" lvl="1" indent="-571500"/>
            <a:r>
              <a:rPr lang="en-US" sz="2400" b="1" dirty="0" smtClean="0">
                <a:latin typeface="Lucida Sans Unicode" charset="0"/>
              </a:rPr>
              <a:t>Government </a:t>
            </a:r>
            <a:r>
              <a:rPr lang="en-US" sz="2400" b="1" dirty="0">
                <a:latin typeface="Lucida Sans Unicode" charset="0"/>
              </a:rPr>
              <a:t>Corporations</a:t>
            </a:r>
            <a:r>
              <a:rPr lang="en-US" sz="2400" dirty="0">
                <a:latin typeface="Lucida Sans Unicode" charset="0"/>
              </a:rPr>
              <a:t> </a:t>
            </a:r>
            <a:endParaRPr lang="en-US" sz="2400" dirty="0" smtClean="0">
              <a:latin typeface="Lucida Sans Unicode" charset="0"/>
            </a:endParaRPr>
          </a:p>
          <a:p>
            <a:pPr marL="1227138" lvl="2" indent="-571500"/>
            <a:r>
              <a:rPr lang="en-US" sz="2400" dirty="0" smtClean="0">
                <a:latin typeface="Lucida Sans Unicode" charset="0"/>
              </a:rPr>
              <a:t>US Postal Service</a:t>
            </a:r>
          </a:p>
          <a:p>
            <a:pPr marL="827088" lvl="1" indent="-571500"/>
            <a:r>
              <a:rPr lang="en-US" sz="2400" b="1" dirty="0" smtClean="0">
                <a:latin typeface="Lucida Sans Unicode" charset="0"/>
              </a:rPr>
              <a:t>Regulatory </a:t>
            </a:r>
            <a:r>
              <a:rPr lang="en-US" sz="2400" b="1" dirty="0">
                <a:latin typeface="Lucida Sans Unicode" charset="0"/>
              </a:rPr>
              <a:t>Boards/</a:t>
            </a:r>
            <a:r>
              <a:rPr lang="en-US" sz="2400" b="1" dirty="0" smtClean="0">
                <a:latin typeface="Lucida Sans Unicode" charset="0"/>
              </a:rPr>
              <a:t>Commissions - </a:t>
            </a:r>
            <a:r>
              <a:rPr lang="en-US" sz="2400" dirty="0" smtClean="0">
                <a:latin typeface="Lucida Sans Unicode" charset="0"/>
              </a:rPr>
              <a:t> protect </a:t>
            </a:r>
            <a:r>
              <a:rPr lang="en-US" sz="2400" dirty="0">
                <a:latin typeface="Lucida Sans Unicode" charset="0"/>
              </a:rPr>
              <a:t>the public by making rules for certain groups or </a:t>
            </a:r>
            <a:r>
              <a:rPr lang="en-US" sz="2400" dirty="0" smtClean="0">
                <a:latin typeface="Lucida Sans Unicode" charset="0"/>
              </a:rPr>
              <a:t>industries</a:t>
            </a:r>
          </a:p>
          <a:p>
            <a:pPr marL="1227138" lvl="2" indent="-571500"/>
            <a:r>
              <a:rPr lang="en-US" sz="2400" dirty="0" smtClean="0">
                <a:latin typeface="Lucida Sans Unicode" charset="0"/>
              </a:rPr>
              <a:t>FTC, FDA, FCC, EPA</a:t>
            </a:r>
          </a:p>
          <a:p>
            <a:pPr marL="1227138" lvl="2" indent="-571500"/>
            <a:endParaRPr lang="en-US" sz="2000" dirty="0" smtClean="0">
              <a:latin typeface="Lucida Sans Unicode" charset="0"/>
            </a:endParaRPr>
          </a:p>
          <a:p>
            <a:pPr marL="655638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25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Top</a:t>
            </a:r>
            <a:r>
              <a:rPr lang="en-US" b="1" u="sng" dirty="0" smtClean="0"/>
              <a:t> </a:t>
            </a:r>
            <a:r>
              <a:rPr lang="en-US" u="sng" dirty="0" smtClean="0"/>
              <a:t>jobs </a:t>
            </a:r>
            <a:r>
              <a:rPr lang="en-US" dirty="0"/>
              <a:t>like Cabinet Secretaries are appointed by the President with Senate approval and leave their office when a new President is elected; </a:t>
            </a:r>
            <a:endParaRPr lang="en-US" dirty="0" smtClean="0"/>
          </a:p>
          <a:p>
            <a:r>
              <a:rPr lang="en-US" u="sng" dirty="0" smtClean="0"/>
              <a:t>Other jobs </a:t>
            </a:r>
            <a:r>
              <a:rPr lang="en-US" dirty="0" smtClean="0"/>
              <a:t>are </a:t>
            </a:r>
            <a:r>
              <a:rPr lang="en-US" dirty="0"/>
              <a:t>hired through the </a:t>
            </a:r>
            <a:r>
              <a:rPr lang="en-US" b="1" dirty="0"/>
              <a:t>civil service system</a:t>
            </a:r>
            <a:r>
              <a:rPr lang="en-US" dirty="0"/>
              <a:t> which is based on exams, experience or merit and their job is </a:t>
            </a:r>
            <a:r>
              <a:rPr lang="en-US" dirty="0" smtClean="0"/>
              <a:t>permanent, or until they quit. </a:t>
            </a:r>
          </a:p>
          <a:p>
            <a:r>
              <a:rPr lang="en-US" dirty="0"/>
              <a:t>B</a:t>
            </a:r>
            <a:r>
              <a:rPr lang="en-US" dirty="0" smtClean="0"/>
              <a:t>efore </a:t>
            </a:r>
            <a:r>
              <a:rPr lang="en-US" dirty="0"/>
              <a:t>the </a:t>
            </a:r>
            <a:r>
              <a:rPr lang="en-US" b="1" dirty="0"/>
              <a:t>Civil Service Reform Act of 1883</a:t>
            </a:r>
            <a:r>
              <a:rPr lang="en-US" dirty="0"/>
              <a:t> federal jobs were given as a reward to those who had given political support to the elected President which was also called the </a:t>
            </a:r>
            <a:r>
              <a:rPr lang="en-US" b="1" dirty="0"/>
              <a:t>spoils </a:t>
            </a:r>
            <a:r>
              <a:rPr lang="en-US" b="1" dirty="0" smtClean="0"/>
              <a:t>system.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1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Led by the President of the United States.</a:t>
            </a:r>
          </a:p>
          <a:p>
            <a:r>
              <a:rPr lang="en-US" dirty="0"/>
              <a:t>All presidents have been white males, except for Obama.  All but one has been Protestant.</a:t>
            </a:r>
          </a:p>
          <a:p>
            <a:r>
              <a:rPr lang="en-US" dirty="0"/>
              <a:t>Cabinet:  Group of advisors to the president.</a:t>
            </a:r>
          </a:p>
        </p:txBody>
      </p:sp>
    </p:spTree>
    <p:extLst>
      <p:ext uri="{BB962C8B-B14F-4D97-AF65-F5344CB8AC3E}">
        <p14:creationId xmlns:p14="http://schemas.microsoft.com/office/powerpoint/2010/main" val="250272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a native-born US citizen.</a:t>
            </a:r>
          </a:p>
          <a:p>
            <a:r>
              <a:rPr lang="en-US" dirty="0"/>
              <a:t>Must be 35 years old.</a:t>
            </a:r>
          </a:p>
          <a:p>
            <a:r>
              <a:rPr lang="en-US" dirty="0"/>
              <a:t>Must have lived in the United States for 14 years.</a:t>
            </a:r>
          </a:p>
          <a:p>
            <a:r>
              <a:rPr lang="en-US" dirty="0"/>
              <a:t>The president is elected every four years by the Electoral College.</a:t>
            </a:r>
          </a:p>
        </p:txBody>
      </p:sp>
    </p:spTree>
    <p:extLst>
      <p:ext uri="{BB962C8B-B14F-4D97-AF65-F5344CB8AC3E}">
        <p14:creationId xmlns:p14="http://schemas.microsoft.com/office/powerpoint/2010/main" val="270809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22</a:t>
            </a:r>
            <a:r>
              <a:rPr lang="en-US" b="1" baseline="30000" dirty="0" smtClean="0"/>
              <a:t>nd</a:t>
            </a:r>
            <a:r>
              <a:rPr lang="en-US" b="1" dirty="0" smtClean="0"/>
              <a:t> Amendment</a:t>
            </a:r>
          </a:p>
          <a:p>
            <a:pPr lvl="1"/>
            <a:r>
              <a:rPr lang="en-US" sz="2400" dirty="0" smtClean="0"/>
              <a:t>President </a:t>
            </a:r>
            <a:r>
              <a:rPr lang="en-US" sz="2400" dirty="0"/>
              <a:t>can serve a max of two terms, or ten years.</a:t>
            </a:r>
          </a:p>
          <a:p>
            <a:pPr lvl="1"/>
            <a:r>
              <a:rPr lang="en-US" sz="2400" dirty="0" smtClean="0"/>
              <a:t>Amendment </a:t>
            </a:r>
            <a:r>
              <a:rPr lang="en-US" sz="2400" dirty="0"/>
              <a:t>was put in place when FDR served FOUR terms.</a:t>
            </a:r>
          </a:p>
          <a:p>
            <a:endParaRPr lang="en-US" dirty="0"/>
          </a:p>
          <a:p>
            <a:r>
              <a:rPr lang="en-US" b="1" dirty="0" smtClean="0"/>
              <a:t>25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VP takes over if the president can not fulfill his duties for any </a:t>
            </a:r>
            <a:r>
              <a:rPr lang="en-US" sz="2400" dirty="0" smtClean="0"/>
              <a:t>reason.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presidential line of succession provides a lay out of who would be president in many 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7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Vice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Vice </a:t>
            </a:r>
            <a:r>
              <a:rPr lang="en-US" sz="2800" b="1" dirty="0" smtClean="0"/>
              <a:t>President	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Same qualifications as the </a:t>
            </a:r>
            <a:r>
              <a:rPr lang="en-US" sz="2800" dirty="0" smtClean="0"/>
              <a:t>President.</a:t>
            </a:r>
          </a:p>
          <a:p>
            <a:pPr lvl="1"/>
            <a:r>
              <a:rPr lang="en-US" sz="2800" dirty="0" smtClean="0"/>
              <a:t>Leader </a:t>
            </a:r>
            <a:r>
              <a:rPr lang="en-US" sz="2800" dirty="0"/>
              <a:t>of the Senate, votes only in case of a tie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Becomes President if the President dies. </a:t>
            </a:r>
            <a:endParaRPr lang="en-US" sz="2800" dirty="0" smtClean="0"/>
          </a:p>
          <a:p>
            <a:pPr lvl="1"/>
            <a:r>
              <a:rPr lang="en-US" sz="2800" dirty="0" smtClean="0"/>
              <a:t>William </a:t>
            </a:r>
            <a:r>
              <a:rPr lang="en-US" sz="2800" dirty="0"/>
              <a:t>Henry </a:t>
            </a:r>
            <a:r>
              <a:rPr lang="en-US" sz="2800" dirty="0" smtClean="0"/>
              <a:t>Harrison </a:t>
            </a:r>
            <a:r>
              <a:rPr lang="en-US" sz="2800" dirty="0"/>
              <a:t>was the first President to die in office, and his VP</a:t>
            </a:r>
            <a:r>
              <a:rPr lang="en-US" sz="2800" dirty="0" smtClean="0"/>
              <a:t>, John </a:t>
            </a:r>
            <a:r>
              <a:rPr lang="en-US" sz="2800" dirty="0"/>
              <a:t>Tyler finished out his term.</a:t>
            </a:r>
          </a:p>
        </p:txBody>
      </p:sp>
    </p:spTree>
    <p:extLst>
      <p:ext uri="{BB962C8B-B14F-4D97-AF65-F5344CB8AC3E}">
        <p14:creationId xmlns:p14="http://schemas.microsoft.com/office/powerpoint/2010/main" val="14942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v. Domestic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President carries out laws passed by Congress and his own beliefs through foreign and domestic policy. </a:t>
            </a:r>
          </a:p>
          <a:p>
            <a:r>
              <a:rPr lang="en-US" sz="2800" dirty="0"/>
              <a:t>Foreign policy is a nations plan for dealing with other nations</a:t>
            </a:r>
          </a:p>
          <a:p>
            <a:r>
              <a:rPr lang="en-US" sz="2800" dirty="0"/>
              <a:t>Domestic policy includes policies and programs that deal with issues within the country. </a:t>
            </a:r>
          </a:p>
        </p:txBody>
      </p:sp>
    </p:spTree>
    <p:extLst>
      <p:ext uri="{BB962C8B-B14F-4D97-AF65-F5344CB8AC3E}">
        <p14:creationId xmlns:p14="http://schemas.microsoft.com/office/powerpoint/2010/main" val="257702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Obama’s Domestic and Foreign Policies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Foreign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Domestic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End war in Iraq responsibly</a:t>
            </a:r>
          </a:p>
          <a:p>
            <a:r>
              <a:rPr lang="en-US" dirty="0" smtClean="0"/>
              <a:t>Finish fight against terrorists in Afghanistan</a:t>
            </a:r>
          </a:p>
          <a:p>
            <a:r>
              <a:rPr lang="en-US" dirty="0" smtClean="0"/>
              <a:t>Secure nuclear weapons from terrorists</a:t>
            </a:r>
          </a:p>
          <a:p>
            <a:r>
              <a:rPr lang="en-US" dirty="0" smtClean="0"/>
              <a:t>Work with Iran on numerous issues</a:t>
            </a:r>
          </a:p>
          <a:p>
            <a:r>
              <a:rPr lang="en-US" dirty="0" smtClean="0"/>
              <a:t>Fight global poverty</a:t>
            </a:r>
          </a:p>
          <a:p>
            <a:r>
              <a:rPr lang="en-US" dirty="0" smtClean="0"/>
              <a:t>Ensure a strong US-Israel relationship</a:t>
            </a:r>
          </a:p>
          <a:p>
            <a:r>
              <a:rPr lang="en-US" dirty="0" smtClean="0"/>
              <a:t>Lifted sanctions against Cuba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Less reliance on foreign oil, more reliance on new energies</a:t>
            </a:r>
          </a:p>
          <a:p>
            <a:r>
              <a:rPr lang="en-US" dirty="0" smtClean="0"/>
              <a:t>Education reforms</a:t>
            </a:r>
          </a:p>
          <a:p>
            <a:r>
              <a:rPr lang="en-US" dirty="0" smtClean="0"/>
              <a:t>Healthcare (</a:t>
            </a:r>
            <a:r>
              <a:rPr lang="en-US" dirty="0" err="1" smtClean="0"/>
              <a:t>Obamacare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Economic recovery</a:t>
            </a:r>
          </a:p>
          <a:p>
            <a:r>
              <a:rPr lang="en-US" dirty="0" smtClean="0"/>
              <a:t>Immigration policies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75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raham-lincoln-and-john-f-kennedy-presidential-similarities-and-coincidences-conspiracy-theory-fun-design-turnpi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741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71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Curse of Tippecanoe /</a:t>
            </a:r>
            <a:br>
              <a:rPr lang="en-US" dirty="0" smtClean="0"/>
            </a:br>
            <a:r>
              <a:rPr lang="en-US" dirty="0" smtClean="0"/>
              <a:t>The Zero Year Curse</a:t>
            </a:r>
            <a:endParaRPr lang="en-US" dirty="0"/>
          </a:p>
        </p:txBody>
      </p:sp>
      <p:pic>
        <p:nvPicPr>
          <p:cNvPr id="4" name="Content Placeholder 3" descr="the_curse_of_tippecanoe_by_bernardfazling-d381kj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  <p:extLst>
      <p:ext uri="{BB962C8B-B14F-4D97-AF65-F5344CB8AC3E}">
        <p14:creationId xmlns:p14="http://schemas.microsoft.com/office/powerpoint/2010/main" val="669503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97</TotalTime>
  <Words>957</Words>
  <Application>Microsoft Macintosh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The Executive Branch</vt:lpstr>
      <vt:lpstr>US Executive Branch</vt:lpstr>
      <vt:lpstr>Qualifications</vt:lpstr>
      <vt:lpstr>Presidential Amendments</vt:lpstr>
      <vt:lpstr>The Vice President</vt:lpstr>
      <vt:lpstr>Foreign v. Domestic Policy</vt:lpstr>
      <vt:lpstr>Obama’s Domestic and Foreign Policies</vt:lpstr>
      <vt:lpstr>PowerPoint Presentation</vt:lpstr>
      <vt:lpstr>The Curse of Tippecanoe / The Zero Year Curse</vt:lpstr>
      <vt:lpstr>Presidential Roles</vt:lpstr>
      <vt:lpstr>Presidential Roles</vt:lpstr>
      <vt:lpstr>Presidential Roles</vt:lpstr>
      <vt:lpstr>Presidential Roles</vt:lpstr>
      <vt:lpstr>Presidential Roles</vt:lpstr>
      <vt:lpstr>Executive Office of the President (EOP)</vt:lpstr>
      <vt:lpstr>Federal Bureaucracy</vt:lpstr>
      <vt:lpstr>Executive Departments</vt:lpstr>
      <vt:lpstr>Independent Agencies</vt:lpstr>
      <vt:lpstr>Government Workers</vt:lpstr>
    </vt:vector>
  </TitlesOfParts>
  <Company>Mooresville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Executive Branch</dc:title>
  <dc:creator>Guy McConnell</dc:creator>
  <cp:lastModifiedBy>Guy McConnell</cp:lastModifiedBy>
  <cp:revision>13</cp:revision>
  <dcterms:created xsi:type="dcterms:W3CDTF">2015-06-08T16:03:42Z</dcterms:created>
  <dcterms:modified xsi:type="dcterms:W3CDTF">2016-01-12T13:27:10Z</dcterms:modified>
</cp:coreProperties>
</file>