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66" r:id="rId2"/>
    <p:sldId id="267" r:id="rId3"/>
    <p:sldId id="281" r:id="rId4"/>
    <p:sldId id="283" r:id="rId5"/>
    <p:sldId id="284" r:id="rId6"/>
    <p:sldId id="285" r:id="rId7"/>
    <p:sldId id="291" r:id="rId8"/>
    <p:sldId id="286" r:id="rId9"/>
    <p:sldId id="287" r:id="rId10"/>
    <p:sldId id="288" r:id="rId11"/>
    <p:sldId id="289" r:id="rId12"/>
    <p:sldId id="268" r:id="rId13"/>
    <p:sldId id="269" r:id="rId14"/>
    <p:sldId id="294" r:id="rId15"/>
    <p:sldId id="270" r:id="rId16"/>
    <p:sldId id="272" r:id="rId17"/>
    <p:sldId id="282" r:id="rId18"/>
    <p:sldId id="292" r:id="rId19"/>
    <p:sldId id="293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29" autoAdjust="0"/>
  </p:normalViewPr>
  <p:slideViewPr>
    <p:cSldViewPr>
      <p:cViewPr varScale="1">
        <p:scale>
          <a:sx n="76" d="100"/>
          <a:sy n="76" d="100"/>
        </p:scale>
        <p:origin x="-167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63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onstantia" pitchFamily="18" charset="0"/>
              </a:defRPr>
            </a:lvl1pPr>
          </a:lstStyle>
          <a:p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onstantia" pitchFamily="18" charset="0"/>
              </a:defRPr>
            </a:lvl1pPr>
          </a:lstStyle>
          <a:p>
            <a:fld id="{35AF65F4-C530-4603-9F75-7748BCF40721}" type="datetimeFigureOut">
              <a:rPr lang="en-US"/>
              <a:pPr/>
              <a:t>10/2/17</a:t>
            </a:fld>
            <a:endParaRPr lang="en-US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onstantia" pitchFamily="18" charset="0"/>
              </a:defRPr>
            </a:lvl1pPr>
          </a:lstStyle>
          <a:p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onstantia" pitchFamily="18" charset="0"/>
              </a:defRPr>
            </a:lvl1pPr>
          </a:lstStyle>
          <a:p>
            <a:fld id="{0C4EA23F-8F3F-4B80-8424-40480C036D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9021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fld id="{B1B543D2-289E-4445-9DED-A2B8C42FAFB7}" type="slidenum">
              <a:rPr lang="en-US" sz="1200">
                <a:latin typeface="Arial" charset="0"/>
              </a:rPr>
              <a:pPr/>
              <a:t>6</a:t>
            </a:fld>
            <a:endParaRPr lang="en-US" sz="1200">
              <a:latin typeface="Arial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fld id="{831BC0C6-925F-CF42-813D-F68A4AF36BB8}" type="slidenum">
              <a:rPr lang="en-US" sz="1200">
                <a:latin typeface="Arial" charset="0"/>
              </a:rPr>
              <a:pPr/>
              <a:t>8</a:t>
            </a:fld>
            <a:endParaRPr lang="en-US" sz="1200">
              <a:latin typeface="Arial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70105-02DC-43D7-95E7-E902B562516B}" type="datetimeFigureOut">
              <a:rPr lang="en-US"/>
              <a:pPr>
                <a:defRPr/>
              </a:pPr>
              <a:t>10/2/17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80430-D6D2-4148-B32A-CDB229774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AB5C4-D8A0-41F7-8377-E14646DC39FE}" type="datetimeFigureOut">
              <a:rPr lang="en-US"/>
              <a:pPr>
                <a:defRPr/>
              </a:pPr>
              <a:t>10/2/17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D49B8-E29E-4836-93EF-D4F3554BE7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E06D0-03AB-47A6-B5E3-3A57634C3E6D}" type="datetimeFigureOut">
              <a:rPr lang="en-US"/>
              <a:pPr>
                <a:defRPr/>
              </a:pPr>
              <a:t>10/2/17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449B96-5084-4C48-887F-1878F2B92C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35163"/>
            <a:ext cx="4038600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35163"/>
            <a:ext cx="4038600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DC5AF-77CA-41DB-A585-D2DBFAF6FFBD}" type="datetimeFigureOut">
              <a:rPr lang="en-US"/>
              <a:pPr>
                <a:defRPr/>
              </a:pPr>
              <a:t>10/2/17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734BC-DDE8-4367-81FF-EB9B3ECDDB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2CFB20-317E-4850-822C-8C17DBEF4CBA}" type="datetimeFigureOut">
              <a:rPr lang="en-US"/>
              <a:pPr>
                <a:defRPr/>
              </a:pPr>
              <a:t>10/2/17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B553B-3B6D-4318-9138-5150534809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66BE0-183E-4776-8625-EC21780C4354}" type="datetimeFigureOut">
              <a:rPr lang="en-US"/>
              <a:pPr>
                <a:defRPr/>
              </a:pPr>
              <a:t>10/2/17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55B94-B433-434B-9BFA-96765B5D2C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58C52-E58C-44D9-9507-923797B7992C}" type="datetimeFigureOut">
              <a:rPr lang="en-US"/>
              <a:pPr>
                <a:defRPr/>
              </a:pPr>
              <a:t>10/2/17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5B5BF0-3295-4FA0-8145-690CC2CA64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B3469-8636-43D3-8935-4B44DB709982}" type="datetimeFigureOut">
              <a:rPr lang="en-US"/>
              <a:pPr>
                <a:defRPr/>
              </a:pPr>
              <a:t>10/2/17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D8C907-0BDE-4A3B-91D0-A7D3CFD863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811DB-E618-4176-A89E-9751DCDB4C19}" type="datetimeFigureOut">
              <a:rPr lang="en-US"/>
              <a:pPr>
                <a:defRPr/>
              </a:pPr>
              <a:t>10/2/17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8FD4F-4EBA-4199-A978-2B235A8A00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9503F-45C3-4438-828D-AE59FF44A5D4}" type="datetimeFigureOut">
              <a:rPr lang="en-US"/>
              <a:pPr>
                <a:defRPr/>
              </a:pPr>
              <a:t>10/2/17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56AE6-FB2C-4904-8F10-61BE77327F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CCFC2-FD53-4670-831F-4F129CD940C8}" type="datetimeFigureOut">
              <a:rPr lang="en-US"/>
              <a:pPr>
                <a:defRPr/>
              </a:pPr>
              <a:t>10/2/17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63E08E-C0D8-44DA-85E9-30CF890DD1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27A02-BAFF-4514-88D6-4828AC2EE657}" type="datetimeFigureOut">
              <a:rPr lang="en-US"/>
              <a:pPr>
                <a:defRPr/>
              </a:pPr>
              <a:t>10/2/17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A7FAE3-6D08-4B73-8A83-BF63D3806E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F530C02-99C6-4133-94B0-B7B6B17C712F}" type="datetimeFigureOut">
              <a:rPr lang="en-US"/>
              <a:pPr>
                <a:defRPr/>
              </a:pPr>
              <a:t>10/2/17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A67FCCC-229F-46E3-BCED-7443161BED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1" r:id="rId2"/>
    <p:sldLayoutId id="2147483674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75" r:id="rId9"/>
    <p:sldLayoutId id="2147483665" r:id="rId10"/>
    <p:sldLayoutId id="2147483664" r:id="rId11"/>
    <p:sldLayoutId id="2147483672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4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4" Type="http://schemas.openxmlformats.org/officeDocument/2006/relationships/image" Target="../media/image17.jpe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6uFoCcIGdXg&amp;t=57s" TargetMode="External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7.jpeg"/><Relationship Id="rId5" Type="http://schemas.openxmlformats.org/officeDocument/2006/relationships/image" Target="../media/image8.jpeg"/><Relationship Id="rId6" Type="http://schemas.openxmlformats.org/officeDocument/2006/relationships/image" Target="../media/image9.jpeg"/><Relationship Id="rId7" Type="http://schemas.openxmlformats.org/officeDocument/2006/relationships/image" Target="../media/image10.jpeg"/><Relationship Id="rId8" Type="http://schemas.openxmlformats.org/officeDocument/2006/relationships/image" Target="../media/image11.jpeg"/><Relationship Id="rId9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fontAlgn="auto">
              <a:spcAft>
                <a:spcPts val="0"/>
              </a:spcAft>
              <a:defRPr/>
            </a:pPr>
            <a:r>
              <a:rPr lang="en-US" dirty="0" smtClean="0"/>
              <a:t>Elections</a:t>
            </a:r>
            <a:endParaRPr lang="en-US" dirty="0"/>
          </a:p>
        </p:txBody>
      </p:sp>
      <p:sp>
        <p:nvSpPr>
          <p:cNvPr id="23554" name="Subtitle 3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algn="l"/>
            <a:r>
              <a:rPr lang="en-US" smtClean="0"/>
              <a:t>What is the easiest way for citizens to influence the government?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Garamond" charset="0"/>
              </a:rPr>
              <a:t>Propaganda Techniques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>
                <a:latin typeface="Garamond" charset="0"/>
              </a:rPr>
              <a:t>Glittering Generality</a:t>
            </a:r>
            <a:r>
              <a:rPr lang="en-US" dirty="0">
                <a:latin typeface="Garamond" charset="0"/>
              </a:rPr>
              <a:t>: Use attractive, but vague words that make speeches and other communications sound good, but in practice say nothing in particular</a:t>
            </a:r>
            <a:r>
              <a:rPr lang="en-US" dirty="0">
                <a:effectLst/>
                <a:latin typeface="Garamond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>
                <a:effectLst/>
                <a:latin typeface="Garamond" charset="0"/>
              </a:rPr>
              <a:t>Plain Folks</a:t>
            </a:r>
            <a:r>
              <a:rPr lang="en-US" dirty="0">
                <a:effectLst/>
                <a:latin typeface="Garamond" charset="0"/>
              </a:rPr>
              <a:t>: Make the leaders look just like </a:t>
            </a:r>
            <a:r>
              <a:rPr lang="en-US" dirty="0" err="1">
                <a:effectLst/>
                <a:latin typeface="Garamond" charset="0"/>
              </a:rPr>
              <a:t>mom'n'pop</a:t>
            </a:r>
            <a:r>
              <a:rPr lang="en-US" dirty="0">
                <a:effectLst/>
                <a:latin typeface="Garamond" charset="0"/>
              </a:rPr>
              <a:t>-</a:t>
            </a:r>
            <a:r>
              <a:rPr lang="en-US" dirty="0" smtClean="0">
                <a:effectLst/>
                <a:latin typeface="Garamond" charset="0"/>
              </a:rPr>
              <a:t>style ‘plain </a:t>
            </a:r>
            <a:r>
              <a:rPr lang="en-US" dirty="0">
                <a:effectLst/>
                <a:latin typeface="Garamond" charset="0"/>
              </a:rPr>
              <a:t>folks</a:t>
            </a:r>
            <a:r>
              <a:rPr lang="ja-JP" altLang="en-US" dirty="0">
                <a:effectLst/>
                <a:latin typeface="Garamond" charset="0"/>
              </a:rPr>
              <a:t>’</a:t>
            </a:r>
            <a:r>
              <a:rPr lang="en-US" dirty="0">
                <a:latin typeface="Garamond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>
                <a:latin typeface="Garamond" charset="0"/>
              </a:rPr>
              <a:t>Bandwagon</a:t>
            </a:r>
            <a:r>
              <a:rPr lang="en-US" dirty="0">
                <a:latin typeface="Garamond" charset="0"/>
              </a:rPr>
              <a:t>: Make it appear that many people have joined the cause already, and that they are having lots of fun or getting significant advantage</a:t>
            </a:r>
            <a:r>
              <a:rPr lang="en-US" dirty="0" smtClean="0">
                <a:latin typeface="Garamond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Garamond" charset="0"/>
              </a:rPr>
              <a:t>Endorsements</a:t>
            </a:r>
            <a:r>
              <a:rPr lang="en-US" dirty="0">
                <a:latin typeface="Garamond" charset="0"/>
              </a:rPr>
              <a:t>: celebrities and public officials publicly support a candidate</a:t>
            </a:r>
            <a:r>
              <a:rPr lang="en-US" dirty="0" smtClean="0">
                <a:latin typeface="Garamond" charset="0"/>
              </a:rPr>
              <a:t>.</a:t>
            </a:r>
            <a:endParaRPr lang="en-US" dirty="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64059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aramond" charset="0"/>
              </a:rPr>
              <a:t>More Techniques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>
                <a:latin typeface="Garamond" charset="0"/>
              </a:rPr>
              <a:t>Card-Stacking</a:t>
            </a:r>
            <a:r>
              <a:rPr lang="en-US" dirty="0">
                <a:latin typeface="Garamond" charset="0"/>
              </a:rPr>
              <a:t>: Candidate lists accomplishments and statistics showing their capabilities.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>
                <a:latin typeface="Garamond" charset="0"/>
              </a:rPr>
              <a:t>Name-Calling</a:t>
            </a:r>
            <a:r>
              <a:rPr lang="en-US" dirty="0">
                <a:latin typeface="Garamond" charset="0"/>
              </a:rPr>
              <a:t>: Information is presented to intentionally discredit the opponent or the ideas of an opponent.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>
                <a:latin typeface="Garamond" charset="0"/>
              </a:rPr>
              <a:t>Transfer/Symbol</a:t>
            </a:r>
            <a:r>
              <a:rPr lang="en-US" dirty="0">
                <a:latin typeface="Garamond" charset="0"/>
              </a:rPr>
              <a:t>: Candidate is shown with common symbols of America (flags, eagles, Statue of Liberty, etc.). Designed to make candidate look patriotic.</a:t>
            </a:r>
          </a:p>
        </p:txBody>
      </p:sp>
    </p:spTree>
    <p:extLst>
      <p:ext uri="{BB962C8B-B14F-4D97-AF65-F5344CB8AC3E}">
        <p14:creationId xmlns:p14="http://schemas.microsoft.com/office/powerpoint/2010/main" val="199555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mtClean="0"/>
              <a:t>Voting Process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211763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Each county is divided into pieces of equal population called </a:t>
            </a:r>
            <a:r>
              <a:rPr lang="en-US" b="1" dirty="0" smtClean="0"/>
              <a:t>precincts</a:t>
            </a:r>
            <a:r>
              <a:rPr lang="en-US" dirty="0"/>
              <a:t> </a:t>
            </a:r>
            <a:r>
              <a:rPr lang="en-US" dirty="0" smtClean="0"/>
              <a:t>(voting district). Registered voters are assigned a precinct with a </a:t>
            </a:r>
            <a:r>
              <a:rPr lang="en-US" b="1" dirty="0" smtClean="0"/>
              <a:t>polling place </a:t>
            </a:r>
            <a:r>
              <a:rPr lang="en-US" dirty="0" smtClean="0"/>
              <a:t>based on where they live.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/>
              <a:t>Straight ticket</a:t>
            </a:r>
            <a:r>
              <a:rPr lang="en-US" u="sng" dirty="0" smtClean="0"/>
              <a:t>:</a:t>
            </a:r>
            <a:r>
              <a:rPr lang="en-US" dirty="0" smtClean="0"/>
              <a:t> vote for the same party in each race. 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/>
              <a:t>Split ticket</a:t>
            </a:r>
            <a:r>
              <a:rPr lang="en-US" u="sng" dirty="0" smtClean="0"/>
              <a:t>:</a:t>
            </a:r>
            <a:r>
              <a:rPr lang="en-US" dirty="0" smtClean="0"/>
              <a:t> vote for different parties on same ballot.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  <p:pic>
        <p:nvPicPr>
          <p:cNvPr id="25604" name="Picture 2" descr="http://blogs.e-rockford.com/applesauce/files/2008/08/votin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1676400"/>
            <a:ext cx="43688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mtClean="0"/>
              <a:t>Process continued…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038600" cy="525780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If you can’t make it to the polls on election day, you fill out an </a:t>
            </a:r>
            <a:r>
              <a:rPr lang="en-US" b="1" dirty="0" smtClean="0"/>
              <a:t>absentee ballot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Many media outlets guess (called making a projection) on who has won a race based on a percentage of the votes.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Those not interested in voting are considered to have voter </a:t>
            </a:r>
            <a:r>
              <a:rPr lang="en-US" b="1" dirty="0" smtClean="0"/>
              <a:t>apathy</a:t>
            </a:r>
            <a:r>
              <a:rPr lang="en-US" dirty="0" smtClean="0"/>
              <a:t>.</a:t>
            </a:r>
          </a:p>
        </p:txBody>
      </p:sp>
      <p:pic>
        <p:nvPicPr>
          <p:cNvPr id="26628" name="Picture 2" descr="http://www.seanet.com/~jimxc/Politics/dewey_defeats_truman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3400" y="1447800"/>
            <a:ext cx="4800600" cy="352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030" y="0"/>
            <a:ext cx="914903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795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Who to Vote For?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295400"/>
            <a:ext cx="4038600" cy="5059363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Stay informed! Use trustworthy and unbiased info! Questions to consider: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   1. Does the candidate share your same views?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   2. Is the candidate reliable?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   3. Is the candidate experienced?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   4. Will the candidate be effective?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/>
              <a:t>   5. Does the candidate have a chance to win?</a:t>
            </a:r>
          </a:p>
        </p:txBody>
      </p:sp>
      <p:pic>
        <p:nvPicPr>
          <p:cNvPr id="27652" name="Picture 2" descr="http://my.barackobama.com/page/-/blog/070716_Cover.standar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219200"/>
            <a:ext cx="2667000" cy="353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3" name="Picture 4" descr="http://media-2.web.britannica.com/eb-media/64/125164-004-AB75B40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14600" y="3076575"/>
            <a:ext cx="2803525" cy="378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mtClean="0"/>
              <a:t>Types of Elections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8458200" cy="5135563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/>
              <a:t>General elections</a:t>
            </a:r>
            <a:r>
              <a:rPr lang="en-US" dirty="0" smtClean="0"/>
              <a:t>: people vote. Always takes place on the first Tuesday after the first Monday of November in even years.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Who is elected?</a:t>
            </a:r>
            <a:endParaRPr lang="en-US" dirty="0"/>
          </a:p>
          <a:p>
            <a:pPr marL="641033" lvl="1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Pres. every four years</a:t>
            </a:r>
          </a:p>
          <a:p>
            <a:pPr marL="641033" lvl="1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All members of House and 1/3 of Senators every two years; several members of State and Local government.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Issue Elections: decide government issues </a:t>
            </a:r>
            <a:endParaRPr lang="en-US" dirty="0"/>
          </a:p>
          <a:p>
            <a:pPr marL="641033" lvl="1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/>
              <a:t>Initiative</a:t>
            </a:r>
            <a:r>
              <a:rPr lang="en-US" dirty="0" smtClean="0"/>
              <a:t>: voters decide to support or reject a </a:t>
            </a:r>
            <a:r>
              <a:rPr lang="en-US" b="1" dirty="0" smtClean="0"/>
              <a:t>new</a:t>
            </a:r>
            <a:r>
              <a:rPr lang="en-US" dirty="0" smtClean="0"/>
              <a:t> law. </a:t>
            </a:r>
          </a:p>
          <a:p>
            <a:pPr marL="641033" lvl="1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/>
              <a:t>Referendum</a:t>
            </a:r>
            <a:r>
              <a:rPr lang="en-US" dirty="0" smtClean="0"/>
              <a:t>: voters can decide to overturn an </a:t>
            </a:r>
            <a:r>
              <a:rPr lang="en-US" b="1" dirty="0" smtClean="0"/>
              <a:t>existing</a:t>
            </a:r>
            <a:r>
              <a:rPr lang="en-US" dirty="0" smtClean="0"/>
              <a:t> law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 Groups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Interest group</a:t>
            </a:r>
            <a:r>
              <a:rPr lang="en-US" dirty="0"/>
              <a:t>:  People who share a similar point of view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Strength </a:t>
            </a:r>
            <a:r>
              <a:rPr lang="en-US" dirty="0"/>
              <a:t>in </a:t>
            </a:r>
            <a:r>
              <a:rPr lang="en-US" dirty="0" smtClean="0"/>
              <a:t>numbers – they use this to influence lawmakers</a:t>
            </a:r>
            <a:endParaRPr lang="en-US" dirty="0"/>
          </a:p>
          <a:p>
            <a:pPr lvl="1"/>
            <a:r>
              <a:rPr lang="en-US" dirty="0"/>
              <a:t>Bring issues to the public and lawmakers.</a:t>
            </a:r>
          </a:p>
          <a:p>
            <a:pPr lvl="1"/>
            <a:r>
              <a:rPr lang="en-US" dirty="0"/>
              <a:t>Support candidates who favor their goals.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u="sng" dirty="0" smtClean="0"/>
              <a:t>Often biased</a:t>
            </a:r>
          </a:p>
        </p:txBody>
      </p:sp>
    </p:spTree>
    <p:extLst>
      <p:ext uri="{BB962C8B-B14F-4D97-AF65-F5344CB8AC3E}">
        <p14:creationId xmlns:p14="http://schemas.microsoft.com/office/powerpoint/2010/main" val="382555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09650"/>
          </a:xfrm>
        </p:spPr>
        <p:txBody>
          <a:bodyPr/>
          <a:lstStyle/>
          <a:p>
            <a:r>
              <a:rPr lang="en-US" dirty="0" smtClean="0"/>
              <a:t>Types of Interest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most common type are economic groups.</a:t>
            </a:r>
          </a:p>
          <a:p>
            <a:pPr lvl="1"/>
            <a:r>
              <a:rPr lang="en-US" dirty="0"/>
              <a:t>Business Organizations</a:t>
            </a:r>
            <a:r>
              <a:rPr lang="en-US" dirty="0" smtClean="0"/>
              <a:t>: Ex:: </a:t>
            </a:r>
            <a:r>
              <a:rPr lang="en-US" dirty="0" err="1" smtClean="0"/>
              <a:t>Natl</a:t>
            </a:r>
            <a:r>
              <a:rPr lang="en-US" dirty="0" smtClean="0"/>
              <a:t> </a:t>
            </a:r>
            <a:r>
              <a:rPr lang="en-US" dirty="0" err="1" smtClean="0"/>
              <a:t>Assoc</a:t>
            </a:r>
            <a:r>
              <a:rPr lang="en-US" dirty="0" smtClean="0"/>
              <a:t> of Manufacturers </a:t>
            </a:r>
            <a:endParaRPr lang="en-US" dirty="0"/>
          </a:p>
          <a:p>
            <a:pPr lvl="1"/>
            <a:r>
              <a:rPr lang="en-US" dirty="0"/>
              <a:t>Industrial and trade</a:t>
            </a:r>
            <a:r>
              <a:rPr lang="en-US" dirty="0" smtClean="0"/>
              <a:t>: Ex: United Auto Workers</a:t>
            </a:r>
            <a:endParaRPr lang="en-US" dirty="0"/>
          </a:p>
          <a:p>
            <a:pPr lvl="1"/>
            <a:r>
              <a:rPr lang="en-US" dirty="0"/>
              <a:t>Labor unions:  </a:t>
            </a:r>
            <a:r>
              <a:rPr lang="en-US" dirty="0" smtClean="0"/>
              <a:t>Rights of </a:t>
            </a:r>
            <a:r>
              <a:rPr lang="en-US" dirty="0"/>
              <a:t>workers.</a:t>
            </a:r>
          </a:p>
          <a:p>
            <a:pPr lvl="1"/>
            <a:r>
              <a:rPr lang="en-US" dirty="0"/>
              <a:t>Professional associations: </a:t>
            </a:r>
            <a:r>
              <a:rPr lang="en-US" dirty="0" smtClean="0"/>
              <a:t>Ex: Teachers and doctors</a:t>
            </a:r>
            <a:endParaRPr lang="en-US" dirty="0"/>
          </a:p>
          <a:p>
            <a:r>
              <a:rPr lang="en-US" dirty="0"/>
              <a:t>There are groups for ethnic, age and gender.</a:t>
            </a:r>
          </a:p>
          <a:p>
            <a:r>
              <a:rPr lang="en-US" dirty="0"/>
              <a:t>There are groups that focus on specific causes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NRA, NAACP, 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950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Lobbyists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160837"/>
          </a:xfrm>
        </p:spPr>
        <p:txBody>
          <a:bodyPr/>
          <a:lstStyle/>
          <a:p>
            <a:r>
              <a:rPr lang="en-US" dirty="0" smtClean="0"/>
              <a:t>Lobbyists often work for interest groups - they </a:t>
            </a:r>
            <a:r>
              <a:rPr lang="en-US" dirty="0"/>
              <a:t>try and gain </a:t>
            </a:r>
            <a:r>
              <a:rPr lang="en-US" dirty="0" smtClean="0"/>
              <a:t>support and influence lawmakers.</a:t>
            </a:r>
            <a:endParaRPr lang="en-US" dirty="0"/>
          </a:p>
          <a:p>
            <a:r>
              <a:rPr lang="en-US" dirty="0"/>
              <a:t>Spend a lot of time researching issues in order to </a:t>
            </a:r>
            <a:r>
              <a:rPr lang="en-US" b="1" dirty="0" smtClean="0"/>
              <a:t>persuade (and pressure) </a:t>
            </a:r>
            <a:r>
              <a:rPr lang="en-US" b="1" dirty="0"/>
              <a:t>lawmakers</a:t>
            </a:r>
            <a:r>
              <a:rPr lang="en-US" dirty="0"/>
              <a:t>.  They are frequently invited to speak in congressional committees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559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mtClean="0"/>
              <a:t>Who Can Vote?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983163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18 years old, not in prison, registered.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Some convicted felons lose the right to vote forever. In NC, felons can vote when they have completed their sentences.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You can register at libraries, schools, and county election offices, the DMV.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/>
          </a:p>
        </p:txBody>
      </p:sp>
      <p:pic>
        <p:nvPicPr>
          <p:cNvPr id="24580" name="Picture 2" descr="http://www.jardmail.co.uk/attachments/votin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1295400"/>
            <a:ext cx="4191000" cy="529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Presidential Election Process</a:t>
            </a:r>
          </a:p>
        </p:txBody>
      </p:sp>
      <p:sp>
        <p:nvSpPr>
          <p:cNvPr id="68613" name="Rectangle 5"/>
          <p:cNvSpPr>
            <a:spLocks noGrp="1"/>
          </p:cNvSpPr>
          <p:nvPr>
            <p:ph type="body" sz="half" idx="1"/>
          </p:nvPr>
        </p:nvSpPr>
        <p:spPr>
          <a:xfrm>
            <a:off x="457200" y="1935163"/>
            <a:ext cx="4038600" cy="4922837"/>
          </a:xfrm>
        </p:spPr>
        <p:txBody>
          <a:bodyPr/>
          <a:lstStyle/>
          <a:p>
            <a:r>
              <a:rPr lang="en-US" sz="2100" dirty="0" smtClean="0"/>
              <a:t>1. </a:t>
            </a:r>
            <a:r>
              <a:rPr lang="en-US" sz="2100" b="1" dirty="0"/>
              <a:t>Nominating </a:t>
            </a:r>
            <a:r>
              <a:rPr lang="en-US" sz="2100" b="1" dirty="0" smtClean="0"/>
              <a:t>Conventions</a:t>
            </a:r>
            <a:r>
              <a:rPr lang="en-US" sz="2100" dirty="0" smtClean="0"/>
              <a:t>:  </a:t>
            </a:r>
            <a:r>
              <a:rPr lang="en-US" sz="2100" dirty="0"/>
              <a:t>Delegates </a:t>
            </a:r>
            <a:r>
              <a:rPr lang="en-US" sz="2100" dirty="0" smtClean="0"/>
              <a:t>are nominated.</a:t>
            </a:r>
            <a:endParaRPr lang="en-US" sz="2100" dirty="0"/>
          </a:p>
          <a:p>
            <a:r>
              <a:rPr lang="en-US" sz="2100" dirty="0" smtClean="0"/>
              <a:t>2. </a:t>
            </a:r>
            <a:r>
              <a:rPr lang="en-US" sz="2100" b="1" dirty="0" smtClean="0"/>
              <a:t>Caucuses and Primaries:</a:t>
            </a:r>
          </a:p>
          <a:p>
            <a:pPr lvl="1"/>
            <a:r>
              <a:rPr lang="en-US" sz="1900" dirty="0" smtClean="0"/>
              <a:t>Caucuses:  Citizens meet at a public gathering and ‘openly’ vote for their preferred candidate</a:t>
            </a:r>
            <a:r>
              <a:rPr lang="en-US" sz="1900" dirty="0" smtClean="0"/>
              <a:t>. (</a:t>
            </a:r>
            <a:r>
              <a:rPr lang="en-US" sz="1900" dirty="0" smtClean="0">
                <a:hlinkClick r:id="rId3"/>
              </a:rPr>
              <a:t>Video Link</a:t>
            </a:r>
            <a:r>
              <a:rPr lang="en-US" sz="1900" dirty="0" smtClean="0"/>
              <a:t>)</a:t>
            </a:r>
            <a:endParaRPr lang="en-US" sz="1900" dirty="0"/>
          </a:p>
          <a:p>
            <a:pPr lvl="1"/>
            <a:r>
              <a:rPr lang="en-US" sz="1900" dirty="0" smtClean="0"/>
              <a:t>Primary </a:t>
            </a:r>
            <a:r>
              <a:rPr lang="en-US" sz="1900" dirty="0"/>
              <a:t>elections:  Registered voters </a:t>
            </a:r>
            <a:r>
              <a:rPr lang="en-US" sz="1900" dirty="0" smtClean="0"/>
              <a:t>privately vote for their candidate. </a:t>
            </a:r>
            <a:endParaRPr lang="en-US" sz="1900" dirty="0"/>
          </a:p>
          <a:p>
            <a:pPr lvl="2"/>
            <a:r>
              <a:rPr lang="en-US" sz="1800" dirty="0"/>
              <a:t>Open:  Party membership not required to vote.</a:t>
            </a:r>
          </a:p>
          <a:p>
            <a:pPr lvl="2"/>
            <a:r>
              <a:rPr lang="en-US" sz="1800" dirty="0"/>
              <a:t>Closed:  Only registered party members may vote.</a:t>
            </a:r>
            <a:endParaRPr lang="en-US" sz="1800" dirty="0" smtClean="0"/>
          </a:p>
        </p:txBody>
      </p:sp>
      <p:pic>
        <p:nvPicPr>
          <p:cNvPr id="68616" name="Picture 8" descr="republican-debat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8200" y="1981200"/>
            <a:ext cx="4343400" cy="34782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/>
              <a:t>Presidential Election Process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76401"/>
            <a:ext cx="5181600" cy="4648200"/>
          </a:xfrm>
        </p:spPr>
        <p:txBody>
          <a:bodyPr/>
          <a:lstStyle/>
          <a:p>
            <a:r>
              <a:rPr lang="en-US" dirty="0"/>
              <a:t>3</a:t>
            </a:r>
            <a:r>
              <a:rPr lang="en-US" dirty="0" smtClean="0"/>
              <a:t>. </a:t>
            </a:r>
            <a:r>
              <a:rPr lang="en-US" b="1" dirty="0" smtClean="0"/>
              <a:t>Debates/Campaign</a:t>
            </a:r>
          </a:p>
          <a:p>
            <a:r>
              <a:rPr lang="en-US" dirty="0"/>
              <a:t>4</a:t>
            </a:r>
            <a:r>
              <a:rPr lang="en-US" dirty="0" smtClean="0"/>
              <a:t>. The candidate for each party is announced at the </a:t>
            </a:r>
            <a:r>
              <a:rPr lang="en-US" b="1" dirty="0" smtClean="0"/>
              <a:t>National </a:t>
            </a:r>
            <a:r>
              <a:rPr lang="en-US" b="1" dirty="0"/>
              <a:t>Convention</a:t>
            </a:r>
            <a:r>
              <a:rPr lang="en-US" dirty="0"/>
              <a:t>.</a:t>
            </a:r>
          </a:p>
          <a:p>
            <a:pPr lvl="1"/>
            <a:r>
              <a:rPr lang="en-US" dirty="0" smtClean="0"/>
              <a:t>Essentially, it’s a big celebration for their candidate.</a:t>
            </a:r>
            <a:endParaRPr lang="en-US" dirty="0"/>
          </a:p>
          <a:p>
            <a:pPr lvl="1"/>
            <a:r>
              <a:rPr lang="en-US" dirty="0"/>
              <a:t>The chosen candidate chooses a running mate for VP.  (Ticket</a:t>
            </a:r>
            <a:r>
              <a:rPr lang="en-US" dirty="0" smtClean="0"/>
              <a:t>)</a:t>
            </a:r>
          </a:p>
          <a:p>
            <a:r>
              <a:rPr lang="en-US" dirty="0"/>
              <a:t>5</a:t>
            </a:r>
            <a:r>
              <a:rPr lang="en-US" dirty="0" smtClean="0"/>
              <a:t>. </a:t>
            </a:r>
            <a:r>
              <a:rPr lang="en-US" b="1" dirty="0" smtClean="0"/>
              <a:t>General Election </a:t>
            </a:r>
            <a:r>
              <a:rPr lang="en-US" dirty="0" smtClean="0"/>
              <a:t>– people vote</a:t>
            </a:r>
          </a:p>
          <a:p>
            <a:r>
              <a:rPr lang="en-US" dirty="0"/>
              <a:t>6</a:t>
            </a:r>
            <a:r>
              <a:rPr lang="en-US" dirty="0" smtClean="0"/>
              <a:t>. </a:t>
            </a:r>
            <a:r>
              <a:rPr lang="en-US" b="1" dirty="0" smtClean="0"/>
              <a:t>Electoral College vote</a:t>
            </a:r>
            <a:endParaRPr lang="en-US" b="1" dirty="0"/>
          </a:p>
        </p:txBody>
      </p:sp>
      <p:pic>
        <p:nvPicPr>
          <p:cNvPr id="3" name="Picture 2" descr="seizure_hil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2286000"/>
            <a:ext cx="3124200" cy="336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6927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aramond" charset="0"/>
              </a:rPr>
              <a:t>Political Campaigns and Propaganda</a:t>
            </a:r>
          </a:p>
        </p:txBody>
      </p:sp>
    </p:spTree>
    <p:extLst>
      <p:ext uri="{BB962C8B-B14F-4D97-AF65-F5344CB8AC3E}">
        <p14:creationId xmlns:p14="http://schemas.microsoft.com/office/powerpoint/2010/main" val="7245653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 idx="4294967295"/>
          </p:nvPr>
        </p:nvSpPr>
        <p:spPr>
          <a:xfrm>
            <a:off x="457200" y="152400"/>
            <a:ext cx="8229600" cy="1143000"/>
          </a:xfrm>
        </p:spPr>
        <p:txBody>
          <a:bodyPr lIns="0" rIns="0" bIns="0" anchor="b"/>
          <a:lstStyle/>
          <a:p>
            <a:pPr algn="l" eaLnBrk="1" hangingPunct="1"/>
            <a:r>
              <a:rPr lang="en-US">
                <a:latin typeface="Garamond" charset="0"/>
              </a:rPr>
              <a:t>Campaigns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4294967295"/>
          </p:nvPr>
        </p:nvSpPr>
        <p:spPr>
          <a:xfrm>
            <a:off x="6012844" y="914400"/>
            <a:ext cx="3124200" cy="5334000"/>
          </a:xfrm>
        </p:spPr>
        <p:txBody>
          <a:bodyPr>
            <a:normAutofit/>
          </a:bodyPr>
          <a:lstStyle/>
          <a:p>
            <a:pPr marL="273050" indent="-273050" eaLnBrk="1" hangingPunct="1">
              <a:lnSpc>
                <a:spcPct val="80000"/>
              </a:lnSpc>
            </a:pPr>
            <a:r>
              <a:rPr lang="en-US" sz="2400" dirty="0">
                <a:latin typeface="Garamond" charset="0"/>
              </a:rPr>
              <a:t>Over $4 billion are spent every four years on political campaigns.</a:t>
            </a:r>
          </a:p>
          <a:p>
            <a:pPr marL="273050" indent="-273050" eaLnBrk="1" hangingPunct="1">
              <a:lnSpc>
                <a:spcPct val="80000"/>
              </a:lnSpc>
            </a:pPr>
            <a:r>
              <a:rPr lang="en-US" sz="2400" dirty="0">
                <a:latin typeface="Garamond" charset="0"/>
              </a:rPr>
              <a:t>Canvassing: people go door to door to promote a candidate or take a poll.</a:t>
            </a:r>
          </a:p>
          <a:p>
            <a:pPr marL="273050" indent="-273050" eaLnBrk="1" hangingPunct="1">
              <a:lnSpc>
                <a:spcPct val="80000"/>
              </a:lnSpc>
            </a:pPr>
            <a:r>
              <a:rPr lang="en-US" sz="2400" dirty="0" smtClean="0">
                <a:latin typeface="Garamond" charset="0"/>
              </a:rPr>
              <a:t>Advertising </a:t>
            </a:r>
            <a:r>
              <a:rPr lang="en-US" sz="2400" dirty="0">
                <a:latin typeface="Garamond" charset="0"/>
              </a:rPr>
              <a:t>and Image Molding: candidates use many techniques to convince potential voters of what type of person they are.</a:t>
            </a:r>
          </a:p>
          <a:p>
            <a:pPr marL="273050" indent="-273050" eaLnBrk="1" hangingPunct="1">
              <a:lnSpc>
                <a:spcPct val="80000"/>
              </a:lnSpc>
            </a:pPr>
            <a:endParaRPr lang="en-US" sz="2400" dirty="0">
              <a:latin typeface="Garamond" charset="0"/>
            </a:endParaRPr>
          </a:p>
        </p:txBody>
      </p:sp>
      <p:pic>
        <p:nvPicPr>
          <p:cNvPr id="15364" name="Picture 2" descr="http://img.timeinc.net/time/photoessays/2007/jfk_campaign/jfk_campaign_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0"/>
            <a:ext cx="5992813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88628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Financing Campaigns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Political Action Committees (PACs):  Fund raising organizations.</a:t>
            </a:r>
          </a:p>
          <a:p>
            <a:r>
              <a:rPr lang="en-US" dirty="0"/>
              <a:t>Presidential Election Campaign Fund:  Tax payers check a box on tax forms.</a:t>
            </a:r>
          </a:p>
          <a:p>
            <a:r>
              <a:rPr lang="en-US" dirty="0" smtClean="0"/>
              <a:t>Elaborate dinners are held to </a:t>
            </a:r>
            <a:r>
              <a:rPr lang="en-US" dirty="0"/>
              <a:t>raise money.</a:t>
            </a:r>
          </a:p>
          <a:p>
            <a:r>
              <a:rPr lang="en-US" dirty="0" smtClean="0"/>
              <a:t>Individuals contribute </a:t>
            </a:r>
            <a:r>
              <a:rPr lang="en-US" dirty="0"/>
              <a:t>money.</a:t>
            </a:r>
          </a:p>
        </p:txBody>
      </p:sp>
    </p:spTree>
    <p:extLst>
      <p:ext uri="{BB962C8B-B14F-4D97-AF65-F5344CB8AC3E}">
        <p14:creationId xmlns:p14="http://schemas.microsoft.com/office/powerpoint/2010/main" val="41671189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 idx="4294967295"/>
          </p:nvPr>
        </p:nvSpPr>
        <p:spPr>
          <a:xfrm>
            <a:off x="533400" y="-304800"/>
            <a:ext cx="8229600" cy="1143000"/>
          </a:xfrm>
        </p:spPr>
        <p:txBody>
          <a:bodyPr lIns="0" rIns="0" bIns="0" anchor="b"/>
          <a:lstStyle/>
          <a:p>
            <a:pPr eaLnBrk="1" hangingPunct="1"/>
            <a:r>
              <a:rPr lang="en-US">
                <a:latin typeface="Garamond" charset="0"/>
              </a:rPr>
              <a:t>Presidential Campaign Posters</a:t>
            </a:r>
          </a:p>
        </p:txBody>
      </p:sp>
      <p:pic>
        <p:nvPicPr>
          <p:cNvPr id="17411" name="Picture 4" descr="http://rlv.zcache.com/kennedy_campaign_poster-p228797355723879951t5ta_4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838200"/>
            <a:ext cx="35052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2" name="Picture 6" descr="http://media-2.web.britannica.com/eb-media/20/78320-004-FEDF0D4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0"/>
            <a:ext cx="2452688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8" descr="http://noveltyknees.files.wordpress.com/2008/11/shepard_fairey_obama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838200"/>
            <a:ext cx="2333625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10" descr="http://www.posters57.com/images/categories/1980___regan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563" y="990600"/>
            <a:ext cx="2357437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5" name="Picture 12" descr="http://politicalparade.com/catalog/images/IKE120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114800"/>
            <a:ext cx="2743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6" name="Picture 14" descr="http://www.photoshophow.com/wp-content/uploads/2008/08/mccain-campaign-poster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29075"/>
            <a:ext cx="2124075" cy="282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7" name="Picture 16" descr="http://mysite.verizon.net/alankh/akhblog/TerminateDavis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4206875"/>
            <a:ext cx="2651125" cy="265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0750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aramond" charset="0"/>
              </a:rPr>
              <a:t>Propaganda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Garamond" charset="0"/>
              </a:rPr>
              <a:t>Information and ideas deliberately spread in order to affect </a:t>
            </a:r>
            <a:r>
              <a:rPr lang="en-US" dirty="0" smtClean="0">
                <a:latin typeface="Garamond" charset="0"/>
              </a:rPr>
              <a:t>peoples </a:t>
            </a:r>
            <a:r>
              <a:rPr lang="en-US" dirty="0">
                <a:latin typeface="Garamond" charset="0"/>
              </a:rPr>
              <a:t>opinion of a person, group, or issue.</a:t>
            </a:r>
          </a:p>
          <a:p>
            <a:pPr eaLnBrk="1" hangingPunct="1"/>
            <a:r>
              <a:rPr lang="en-US" dirty="0">
                <a:latin typeface="Garamond" charset="0"/>
              </a:rPr>
              <a:t>Types:</a:t>
            </a:r>
          </a:p>
          <a:p>
            <a:pPr eaLnBrk="1" hangingPunct="1">
              <a:buFont typeface="Wingdings" charset="0"/>
              <a:buNone/>
            </a:pPr>
            <a:r>
              <a:rPr lang="en-US" dirty="0">
                <a:latin typeface="Garamond" charset="0"/>
              </a:rPr>
              <a:t>	- Print: Posters, magazines, mailings, etc.</a:t>
            </a:r>
          </a:p>
          <a:p>
            <a:pPr eaLnBrk="1" hangingPunct="1">
              <a:buFont typeface="Wingdings" charset="0"/>
              <a:buNone/>
            </a:pPr>
            <a:r>
              <a:rPr lang="en-US" dirty="0">
                <a:latin typeface="Garamond" charset="0"/>
              </a:rPr>
              <a:t>	- Radio: Audio only ads played on the radio.</a:t>
            </a:r>
          </a:p>
          <a:p>
            <a:pPr eaLnBrk="1" hangingPunct="1">
              <a:buFont typeface="Wingdings" charset="0"/>
              <a:buNone/>
            </a:pPr>
            <a:r>
              <a:rPr lang="en-US" dirty="0">
                <a:latin typeface="Garamond" charset="0"/>
              </a:rPr>
              <a:t>	- Video: commercials and other </a:t>
            </a:r>
            <a:r>
              <a:rPr lang="en-US" dirty="0" smtClean="0">
                <a:latin typeface="Garamond" charset="0"/>
              </a:rPr>
              <a:t>informational</a:t>
            </a:r>
            <a:r>
              <a:rPr lang="en-US" dirty="0">
                <a:latin typeface="Garamond" charset="0"/>
              </a:rPr>
              <a:t> </a:t>
            </a:r>
            <a:r>
              <a:rPr lang="en-US" dirty="0" smtClean="0">
                <a:latin typeface="Garamond" charset="0"/>
              </a:rPr>
              <a:t>programs </a:t>
            </a:r>
            <a:r>
              <a:rPr lang="en-US" dirty="0">
                <a:latin typeface="Garamond" charset="0"/>
              </a:rPr>
              <a:t>played on TV or the Internet.</a:t>
            </a:r>
          </a:p>
        </p:txBody>
      </p:sp>
    </p:spTree>
    <p:extLst>
      <p:ext uri="{BB962C8B-B14F-4D97-AF65-F5344CB8AC3E}">
        <p14:creationId xmlns:p14="http://schemas.microsoft.com/office/powerpoint/2010/main" val="37920353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1203</TotalTime>
  <Words>884</Words>
  <Application>Microsoft Macintosh PowerPoint</Application>
  <PresentationFormat>On-screen Show (4:3)</PresentationFormat>
  <Paragraphs>89</Paragraphs>
  <Slides>19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Flow</vt:lpstr>
      <vt:lpstr>Elections</vt:lpstr>
      <vt:lpstr>Who Can Vote?</vt:lpstr>
      <vt:lpstr>Presidential Election Process</vt:lpstr>
      <vt:lpstr>Presidential Election Process</vt:lpstr>
      <vt:lpstr>Political Campaigns and Propaganda</vt:lpstr>
      <vt:lpstr>Campaigns</vt:lpstr>
      <vt:lpstr>Financing Campaigns</vt:lpstr>
      <vt:lpstr>Presidential Campaign Posters</vt:lpstr>
      <vt:lpstr>Propaganda</vt:lpstr>
      <vt:lpstr>Propaganda Techniques</vt:lpstr>
      <vt:lpstr>More Techniques</vt:lpstr>
      <vt:lpstr>Voting Process</vt:lpstr>
      <vt:lpstr>Process continued…</vt:lpstr>
      <vt:lpstr>PowerPoint Presentation</vt:lpstr>
      <vt:lpstr>Who to Vote For?</vt:lpstr>
      <vt:lpstr>Types of Elections</vt:lpstr>
      <vt:lpstr>Interest Groups</vt:lpstr>
      <vt:lpstr>Types of Interest Groups</vt:lpstr>
      <vt:lpstr>Lobbyists</vt:lpstr>
    </vt:vector>
  </TitlesOfParts>
  <Company>Wake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Political Parties and Politics</dc:title>
  <dc:creator>WCPSS</dc:creator>
  <cp:lastModifiedBy>Guy McConnell</cp:lastModifiedBy>
  <cp:revision>71</cp:revision>
  <dcterms:created xsi:type="dcterms:W3CDTF">2011-10-31T01:38:17Z</dcterms:created>
  <dcterms:modified xsi:type="dcterms:W3CDTF">2017-10-02T12:32:04Z</dcterms:modified>
</cp:coreProperties>
</file>