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71" r:id="rId4"/>
    <p:sldId id="272" r:id="rId5"/>
    <p:sldId id="268" r:id="rId6"/>
    <p:sldId id="257" r:id="rId7"/>
    <p:sldId id="258" r:id="rId8"/>
    <p:sldId id="259" r:id="rId9"/>
    <p:sldId id="275" r:id="rId10"/>
    <p:sldId id="260" r:id="rId11"/>
    <p:sldId id="261" r:id="rId12"/>
    <p:sldId id="273"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41" autoAdjust="0"/>
    <p:restoredTop sz="86491" autoAdjust="0"/>
  </p:normalViewPr>
  <p:slideViewPr>
    <p:cSldViewPr>
      <p:cViewPr varScale="1">
        <p:scale>
          <a:sx n="57" d="100"/>
          <a:sy n="57" d="100"/>
        </p:scale>
        <p:origin x="-424" y="-96"/>
      </p:cViewPr>
      <p:guideLst>
        <p:guide orient="horz" pos="2160"/>
        <p:guide pos="2880"/>
      </p:guideLst>
    </p:cSldViewPr>
  </p:slideViewPr>
  <p:outlineViewPr>
    <p:cViewPr>
      <p:scale>
        <a:sx n="33" d="100"/>
        <a:sy n="33" d="100"/>
      </p:scale>
      <p:origin x="54" y="85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94FF8-17C6-472A-BA36-AE5CA93C9217}" type="doc">
      <dgm:prSet loTypeId="urn:microsoft.com/office/officeart/2005/8/layout/pyramid1" loCatId="pyramid" qsTypeId="urn:microsoft.com/office/officeart/2005/8/quickstyle/simple1" qsCatId="simple" csTypeId="urn:microsoft.com/office/officeart/2005/8/colors/accent1_2" csCatId="accent1" phldr="1"/>
      <dgm:spPr/>
    </dgm:pt>
    <dgm:pt modelId="{B5B7EFE0-811C-414E-856E-0436029A429A}">
      <dgm:prSet phldrT="[Text]"/>
      <dgm:spPr/>
      <dgm:t>
        <a:bodyPr/>
        <a:lstStyle/>
        <a:p>
          <a:r>
            <a:rPr lang="en-US" dirty="0" smtClean="0"/>
            <a:t>US Supreme Court</a:t>
          </a:r>
          <a:endParaRPr lang="en-US" dirty="0"/>
        </a:p>
      </dgm:t>
    </dgm:pt>
    <dgm:pt modelId="{40EEB94B-00E6-426C-A870-EE693044E1C5}" type="parTrans" cxnId="{972703BB-3EDB-4008-8A22-9890655E73FF}">
      <dgm:prSet/>
      <dgm:spPr/>
    </dgm:pt>
    <dgm:pt modelId="{46B520AE-C026-4790-A02B-56F73AE1ADBE}" type="sibTrans" cxnId="{972703BB-3EDB-4008-8A22-9890655E73FF}">
      <dgm:prSet/>
      <dgm:spPr/>
    </dgm:pt>
    <dgm:pt modelId="{E00E21DB-AFF0-46F7-803A-1CC7764549CB}">
      <dgm:prSet phldrT="[Text]"/>
      <dgm:spPr/>
      <dgm:t>
        <a:bodyPr/>
        <a:lstStyle/>
        <a:p>
          <a:r>
            <a:rPr lang="en-US" dirty="0" smtClean="0"/>
            <a:t>US Court of Appeals</a:t>
          </a:r>
          <a:endParaRPr lang="en-US" dirty="0"/>
        </a:p>
      </dgm:t>
    </dgm:pt>
    <dgm:pt modelId="{663F6379-B1B4-4D6F-8147-C363AC86F2EC}" type="parTrans" cxnId="{AC24C1C6-E7CB-4CCC-B242-3528D8BBD813}">
      <dgm:prSet/>
      <dgm:spPr/>
    </dgm:pt>
    <dgm:pt modelId="{66DFF776-448E-42D5-95F7-9B4855EC9294}" type="sibTrans" cxnId="{AC24C1C6-E7CB-4CCC-B242-3528D8BBD813}">
      <dgm:prSet/>
      <dgm:spPr/>
    </dgm:pt>
    <dgm:pt modelId="{EB9A4B51-AD31-4D14-9EF6-20B1E91F9BAF}">
      <dgm:prSet phldrT="[Text]"/>
      <dgm:spPr/>
      <dgm:t>
        <a:bodyPr/>
        <a:lstStyle/>
        <a:p>
          <a:r>
            <a:rPr lang="en-US" dirty="0" smtClean="0"/>
            <a:t>US District Court</a:t>
          </a:r>
          <a:endParaRPr lang="en-US" dirty="0"/>
        </a:p>
      </dgm:t>
    </dgm:pt>
    <dgm:pt modelId="{D81F9151-56D4-495F-8BB3-FC0515CD5893}" type="parTrans" cxnId="{5F2195DA-4B4F-4D33-B497-2DAC5E020C94}">
      <dgm:prSet/>
      <dgm:spPr/>
    </dgm:pt>
    <dgm:pt modelId="{DCA42727-6312-41EB-8EA1-C2795C669D67}" type="sibTrans" cxnId="{5F2195DA-4B4F-4D33-B497-2DAC5E020C94}">
      <dgm:prSet/>
      <dgm:spPr/>
    </dgm:pt>
    <dgm:pt modelId="{FF1B098E-5E3C-456B-8B36-A144D509F125}" type="pres">
      <dgm:prSet presAssocID="{FA894FF8-17C6-472A-BA36-AE5CA93C9217}" presName="Name0" presStyleCnt="0">
        <dgm:presLayoutVars>
          <dgm:dir/>
          <dgm:animLvl val="lvl"/>
          <dgm:resizeHandles val="exact"/>
        </dgm:presLayoutVars>
      </dgm:prSet>
      <dgm:spPr/>
    </dgm:pt>
    <dgm:pt modelId="{0E2D6F1C-239D-485E-A1BF-85E993B58DE9}" type="pres">
      <dgm:prSet presAssocID="{B5B7EFE0-811C-414E-856E-0436029A429A}" presName="Name8" presStyleCnt="0"/>
      <dgm:spPr/>
    </dgm:pt>
    <dgm:pt modelId="{83E22505-9B46-4ACF-8E24-A6C089DC2D7F}" type="pres">
      <dgm:prSet presAssocID="{B5B7EFE0-811C-414E-856E-0436029A429A}" presName="level" presStyleLbl="node1" presStyleIdx="0" presStyleCnt="3">
        <dgm:presLayoutVars>
          <dgm:chMax val="1"/>
          <dgm:bulletEnabled val="1"/>
        </dgm:presLayoutVars>
      </dgm:prSet>
      <dgm:spPr/>
      <dgm:t>
        <a:bodyPr/>
        <a:lstStyle/>
        <a:p>
          <a:endParaRPr lang="en-US"/>
        </a:p>
      </dgm:t>
    </dgm:pt>
    <dgm:pt modelId="{D502582E-D044-43B4-B91E-4206E0BC5C18}" type="pres">
      <dgm:prSet presAssocID="{B5B7EFE0-811C-414E-856E-0436029A429A}" presName="levelTx" presStyleLbl="revTx" presStyleIdx="0" presStyleCnt="0">
        <dgm:presLayoutVars>
          <dgm:chMax val="1"/>
          <dgm:bulletEnabled val="1"/>
        </dgm:presLayoutVars>
      </dgm:prSet>
      <dgm:spPr/>
      <dgm:t>
        <a:bodyPr/>
        <a:lstStyle/>
        <a:p>
          <a:endParaRPr lang="en-US"/>
        </a:p>
      </dgm:t>
    </dgm:pt>
    <dgm:pt modelId="{C1FF10D1-CAC2-452A-81A6-B93CFB36F070}" type="pres">
      <dgm:prSet presAssocID="{E00E21DB-AFF0-46F7-803A-1CC7764549CB}" presName="Name8" presStyleCnt="0"/>
      <dgm:spPr/>
    </dgm:pt>
    <dgm:pt modelId="{80D8D88D-DD7E-49D1-96AF-AA96B0A8AB6B}" type="pres">
      <dgm:prSet presAssocID="{E00E21DB-AFF0-46F7-803A-1CC7764549CB}" presName="level" presStyleLbl="node1" presStyleIdx="1" presStyleCnt="3">
        <dgm:presLayoutVars>
          <dgm:chMax val="1"/>
          <dgm:bulletEnabled val="1"/>
        </dgm:presLayoutVars>
      </dgm:prSet>
      <dgm:spPr/>
      <dgm:t>
        <a:bodyPr/>
        <a:lstStyle/>
        <a:p>
          <a:endParaRPr lang="en-US"/>
        </a:p>
      </dgm:t>
    </dgm:pt>
    <dgm:pt modelId="{826C555B-B01E-4EE1-B65A-E179BF72E2D9}" type="pres">
      <dgm:prSet presAssocID="{E00E21DB-AFF0-46F7-803A-1CC7764549CB}" presName="levelTx" presStyleLbl="revTx" presStyleIdx="0" presStyleCnt="0">
        <dgm:presLayoutVars>
          <dgm:chMax val="1"/>
          <dgm:bulletEnabled val="1"/>
        </dgm:presLayoutVars>
      </dgm:prSet>
      <dgm:spPr/>
      <dgm:t>
        <a:bodyPr/>
        <a:lstStyle/>
        <a:p>
          <a:endParaRPr lang="en-US"/>
        </a:p>
      </dgm:t>
    </dgm:pt>
    <dgm:pt modelId="{579C987E-71D9-480A-B219-53C2AD288469}" type="pres">
      <dgm:prSet presAssocID="{EB9A4B51-AD31-4D14-9EF6-20B1E91F9BAF}" presName="Name8" presStyleCnt="0"/>
      <dgm:spPr/>
    </dgm:pt>
    <dgm:pt modelId="{92D811EE-E380-47A2-AF14-63AFDAEE0FDE}" type="pres">
      <dgm:prSet presAssocID="{EB9A4B51-AD31-4D14-9EF6-20B1E91F9BAF}" presName="level" presStyleLbl="node1" presStyleIdx="2" presStyleCnt="3">
        <dgm:presLayoutVars>
          <dgm:chMax val="1"/>
          <dgm:bulletEnabled val="1"/>
        </dgm:presLayoutVars>
      </dgm:prSet>
      <dgm:spPr/>
      <dgm:t>
        <a:bodyPr/>
        <a:lstStyle/>
        <a:p>
          <a:endParaRPr lang="en-US"/>
        </a:p>
      </dgm:t>
    </dgm:pt>
    <dgm:pt modelId="{CA7D8A44-F647-45CC-8DAD-53D96BD1A00F}" type="pres">
      <dgm:prSet presAssocID="{EB9A4B51-AD31-4D14-9EF6-20B1E91F9BAF}" presName="levelTx" presStyleLbl="revTx" presStyleIdx="0" presStyleCnt="0">
        <dgm:presLayoutVars>
          <dgm:chMax val="1"/>
          <dgm:bulletEnabled val="1"/>
        </dgm:presLayoutVars>
      </dgm:prSet>
      <dgm:spPr/>
      <dgm:t>
        <a:bodyPr/>
        <a:lstStyle/>
        <a:p>
          <a:endParaRPr lang="en-US"/>
        </a:p>
      </dgm:t>
    </dgm:pt>
  </dgm:ptLst>
  <dgm:cxnLst>
    <dgm:cxn modelId="{F480441F-E79E-4DEE-A10E-AFE7B770A3F0}" type="presOf" srcId="{EB9A4B51-AD31-4D14-9EF6-20B1E91F9BAF}" destId="{92D811EE-E380-47A2-AF14-63AFDAEE0FDE}" srcOrd="0" destOrd="0" presId="urn:microsoft.com/office/officeart/2005/8/layout/pyramid1"/>
    <dgm:cxn modelId="{E2308686-793F-4D2F-9D46-B990308AE530}" type="presOf" srcId="{FA894FF8-17C6-472A-BA36-AE5CA93C9217}" destId="{FF1B098E-5E3C-456B-8B36-A144D509F125}" srcOrd="0" destOrd="0" presId="urn:microsoft.com/office/officeart/2005/8/layout/pyramid1"/>
    <dgm:cxn modelId="{340ACF9F-895D-42A2-A4AA-3E6396131DCF}" type="presOf" srcId="{E00E21DB-AFF0-46F7-803A-1CC7764549CB}" destId="{826C555B-B01E-4EE1-B65A-E179BF72E2D9}" srcOrd="1" destOrd="0" presId="urn:microsoft.com/office/officeart/2005/8/layout/pyramid1"/>
    <dgm:cxn modelId="{258C8164-0F10-4850-A010-2FDE64309078}" type="presOf" srcId="{B5B7EFE0-811C-414E-856E-0436029A429A}" destId="{D502582E-D044-43B4-B91E-4206E0BC5C18}" srcOrd="1" destOrd="0" presId="urn:microsoft.com/office/officeart/2005/8/layout/pyramid1"/>
    <dgm:cxn modelId="{5F2195DA-4B4F-4D33-B497-2DAC5E020C94}" srcId="{FA894FF8-17C6-472A-BA36-AE5CA93C9217}" destId="{EB9A4B51-AD31-4D14-9EF6-20B1E91F9BAF}" srcOrd="2" destOrd="0" parTransId="{D81F9151-56D4-495F-8BB3-FC0515CD5893}" sibTransId="{DCA42727-6312-41EB-8EA1-C2795C669D67}"/>
    <dgm:cxn modelId="{95312EFF-3606-44F3-A1BE-38E74F957EB5}" type="presOf" srcId="{B5B7EFE0-811C-414E-856E-0436029A429A}" destId="{83E22505-9B46-4ACF-8E24-A6C089DC2D7F}" srcOrd="0" destOrd="0" presId="urn:microsoft.com/office/officeart/2005/8/layout/pyramid1"/>
    <dgm:cxn modelId="{38E649B3-03BB-45D9-8DCD-6382A6ECF9F2}" type="presOf" srcId="{EB9A4B51-AD31-4D14-9EF6-20B1E91F9BAF}" destId="{CA7D8A44-F647-45CC-8DAD-53D96BD1A00F}" srcOrd="1" destOrd="0" presId="urn:microsoft.com/office/officeart/2005/8/layout/pyramid1"/>
    <dgm:cxn modelId="{972703BB-3EDB-4008-8A22-9890655E73FF}" srcId="{FA894FF8-17C6-472A-BA36-AE5CA93C9217}" destId="{B5B7EFE0-811C-414E-856E-0436029A429A}" srcOrd="0" destOrd="0" parTransId="{40EEB94B-00E6-426C-A870-EE693044E1C5}" sibTransId="{46B520AE-C026-4790-A02B-56F73AE1ADBE}"/>
    <dgm:cxn modelId="{5404E144-8B42-4296-BF6E-0C4F91482B02}" type="presOf" srcId="{E00E21DB-AFF0-46F7-803A-1CC7764549CB}" destId="{80D8D88D-DD7E-49D1-96AF-AA96B0A8AB6B}" srcOrd="0" destOrd="0" presId="urn:microsoft.com/office/officeart/2005/8/layout/pyramid1"/>
    <dgm:cxn modelId="{AC24C1C6-E7CB-4CCC-B242-3528D8BBD813}" srcId="{FA894FF8-17C6-472A-BA36-AE5CA93C9217}" destId="{E00E21DB-AFF0-46F7-803A-1CC7764549CB}" srcOrd="1" destOrd="0" parTransId="{663F6379-B1B4-4D6F-8147-C363AC86F2EC}" sibTransId="{66DFF776-448E-42D5-95F7-9B4855EC9294}"/>
    <dgm:cxn modelId="{F18E894E-E4D8-4247-A5C5-E2C0F0B85E96}" type="presParOf" srcId="{FF1B098E-5E3C-456B-8B36-A144D509F125}" destId="{0E2D6F1C-239D-485E-A1BF-85E993B58DE9}" srcOrd="0" destOrd="0" presId="urn:microsoft.com/office/officeart/2005/8/layout/pyramid1"/>
    <dgm:cxn modelId="{5FB33F9A-96E2-4ABC-92A9-7B0E18DFF780}" type="presParOf" srcId="{0E2D6F1C-239D-485E-A1BF-85E993B58DE9}" destId="{83E22505-9B46-4ACF-8E24-A6C089DC2D7F}" srcOrd="0" destOrd="0" presId="urn:microsoft.com/office/officeart/2005/8/layout/pyramid1"/>
    <dgm:cxn modelId="{77F52991-6518-4AA1-B3D3-29395C8066F1}" type="presParOf" srcId="{0E2D6F1C-239D-485E-A1BF-85E993B58DE9}" destId="{D502582E-D044-43B4-B91E-4206E0BC5C18}" srcOrd="1" destOrd="0" presId="urn:microsoft.com/office/officeart/2005/8/layout/pyramid1"/>
    <dgm:cxn modelId="{B3422608-C8C3-4E68-A326-57B3F13885CE}" type="presParOf" srcId="{FF1B098E-5E3C-456B-8B36-A144D509F125}" destId="{C1FF10D1-CAC2-452A-81A6-B93CFB36F070}" srcOrd="1" destOrd="0" presId="urn:microsoft.com/office/officeart/2005/8/layout/pyramid1"/>
    <dgm:cxn modelId="{E14801C6-E8AD-46C6-8F1D-3726B0EAAA2A}" type="presParOf" srcId="{C1FF10D1-CAC2-452A-81A6-B93CFB36F070}" destId="{80D8D88D-DD7E-49D1-96AF-AA96B0A8AB6B}" srcOrd="0" destOrd="0" presId="urn:microsoft.com/office/officeart/2005/8/layout/pyramid1"/>
    <dgm:cxn modelId="{A1883C30-832A-4E5E-8AA1-464C1F30BC3E}" type="presParOf" srcId="{C1FF10D1-CAC2-452A-81A6-B93CFB36F070}" destId="{826C555B-B01E-4EE1-B65A-E179BF72E2D9}" srcOrd="1" destOrd="0" presId="urn:microsoft.com/office/officeart/2005/8/layout/pyramid1"/>
    <dgm:cxn modelId="{1FC9094E-9C33-4D74-B307-54AEF1694A5B}" type="presParOf" srcId="{FF1B098E-5E3C-456B-8B36-A144D509F125}" destId="{579C987E-71D9-480A-B219-53C2AD288469}" srcOrd="2" destOrd="0" presId="urn:microsoft.com/office/officeart/2005/8/layout/pyramid1"/>
    <dgm:cxn modelId="{D5F02445-6ABC-482E-9DD5-6F311DFB1E19}" type="presParOf" srcId="{579C987E-71D9-480A-B219-53C2AD288469}" destId="{92D811EE-E380-47A2-AF14-63AFDAEE0FDE}" srcOrd="0" destOrd="0" presId="urn:microsoft.com/office/officeart/2005/8/layout/pyramid1"/>
    <dgm:cxn modelId="{B044B4F7-6EE7-487A-B780-4CCEF9D4DC46}" type="presParOf" srcId="{579C987E-71D9-480A-B219-53C2AD288469}" destId="{CA7D8A44-F647-45CC-8DAD-53D96BD1A00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22505-9B46-4ACF-8E24-A6C089DC2D7F}">
      <dsp:nvSpPr>
        <dsp:cNvPr id="0" name=""/>
        <dsp:cNvSpPr/>
      </dsp:nvSpPr>
      <dsp:spPr>
        <a:xfrm>
          <a:off x="1173691" y="0"/>
          <a:ext cx="1173691" cy="1508654"/>
        </a:xfrm>
        <a:prstGeom prst="trapezoid">
          <a:avLst>
            <a:gd name="adj" fmla="val 5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US Supreme Court</a:t>
          </a:r>
          <a:endParaRPr lang="en-US" sz="2200" kern="1200" dirty="0"/>
        </a:p>
      </dsp:txBody>
      <dsp:txXfrm>
        <a:off x="1173691" y="0"/>
        <a:ext cx="1173691" cy="1508654"/>
      </dsp:txXfrm>
    </dsp:sp>
    <dsp:sp modelId="{80D8D88D-DD7E-49D1-96AF-AA96B0A8AB6B}">
      <dsp:nvSpPr>
        <dsp:cNvPr id="0" name=""/>
        <dsp:cNvSpPr/>
      </dsp:nvSpPr>
      <dsp:spPr>
        <a:xfrm>
          <a:off x="586845" y="1508654"/>
          <a:ext cx="2347383" cy="1508654"/>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US Court of Appeals</a:t>
          </a:r>
          <a:endParaRPr lang="en-US" sz="2200" kern="1200" dirty="0"/>
        </a:p>
      </dsp:txBody>
      <dsp:txXfrm>
        <a:off x="997637" y="1508654"/>
        <a:ext cx="1525799" cy="1508654"/>
      </dsp:txXfrm>
    </dsp:sp>
    <dsp:sp modelId="{92D811EE-E380-47A2-AF14-63AFDAEE0FDE}">
      <dsp:nvSpPr>
        <dsp:cNvPr id="0" name=""/>
        <dsp:cNvSpPr/>
      </dsp:nvSpPr>
      <dsp:spPr>
        <a:xfrm>
          <a:off x="0" y="3017308"/>
          <a:ext cx="3521075" cy="1508654"/>
        </a:xfrm>
        <a:prstGeom prst="trapezoid">
          <a:avLst>
            <a:gd name="adj" fmla="val 38899"/>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US District Court</a:t>
          </a:r>
          <a:endParaRPr lang="en-US" sz="2200" kern="1200" dirty="0"/>
        </a:p>
      </dsp:txBody>
      <dsp:txXfrm>
        <a:off x="616188" y="3017308"/>
        <a:ext cx="2288698" cy="150865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15D54C-08EF-48D4-94EB-55653E42F56E}" type="datetimeFigureOut">
              <a:rPr lang="en-US" smtClean="0"/>
              <a:pPr/>
              <a:t>11/15/17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738B610-54AE-421E-83A1-41E8F8EEC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615D54C-08EF-48D4-94EB-55653E42F56E}" type="datetimeFigureOut">
              <a:rPr lang="en-US" smtClean="0"/>
              <a:pPr/>
              <a:t>11/15/17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738B610-54AE-421E-83A1-41E8F8EECD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15D54C-08EF-48D4-94EB-55653E42F56E}" type="datetimeFigureOut">
              <a:rPr lang="en-US" smtClean="0"/>
              <a:pPr/>
              <a:t>11/15/17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738B610-54AE-421E-83A1-41E8F8EECD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15D54C-08EF-48D4-94EB-55653E42F56E}" type="datetimeFigureOut">
              <a:rPr lang="en-US" smtClean="0"/>
              <a:pPr/>
              <a:t>11/15/17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38B610-54AE-421E-83A1-41E8F8EECD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615D54C-08EF-48D4-94EB-55653E42F56E}" type="datetimeFigureOut">
              <a:rPr lang="en-US" smtClean="0"/>
              <a:pPr/>
              <a:t>11/15/17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38B610-54AE-421E-83A1-41E8F8EECD4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15D54C-08EF-48D4-94EB-55653E42F56E}" type="datetimeFigureOut">
              <a:rPr lang="en-US" smtClean="0"/>
              <a:pPr/>
              <a:t>11/15/17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738B610-54AE-421E-83A1-41E8F8EECD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5"/>
            <a:ext cx="8077200" cy="1470025"/>
          </a:xfrm>
        </p:spPr>
        <p:txBody>
          <a:bodyPr/>
          <a:lstStyle/>
          <a:p>
            <a:r>
              <a:rPr lang="en-US" dirty="0" smtClean="0">
                <a:latin typeface="Georgia" pitchFamily="18" charset="0"/>
              </a:rPr>
              <a:t>The United States Court System</a:t>
            </a:r>
            <a:endParaRPr lang="en-US" dirty="0">
              <a:latin typeface="Georgia" pitchFamily="18" charset="0"/>
            </a:endParaRPr>
          </a:p>
        </p:txBody>
      </p:sp>
      <p:sp>
        <p:nvSpPr>
          <p:cNvPr id="3" name="Subtitle 2"/>
          <p:cNvSpPr>
            <a:spLocks noGrp="1"/>
          </p:cNvSpPr>
          <p:nvPr>
            <p:ph type="subTitle" idx="1"/>
          </p:nvPr>
        </p:nvSpPr>
        <p:spPr>
          <a:xfrm>
            <a:off x="2667000" y="3886200"/>
            <a:ext cx="6105378" cy="1101248"/>
          </a:xfrm>
        </p:spPr>
        <p:txBody>
          <a:bodyPr>
            <a:normAutofit fontScale="25000" lnSpcReduction="20000"/>
          </a:bodyPr>
          <a:lstStyle/>
          <a:p>
            <a:pPr algn="ctr"/>
            <a:r>
              <a:rPr lang="en-US" sz="7200" dirty="0" smtClean="0">
                <a:latin typeface="Georgia" pitchFamily="18" charset="0"/>
              </a:rPr>
              <a:t>Essential Questions: What are the similarities and differences between the US and NC courts in terms of structure, power, and organization? What relationship exists between citizens and the government?  What relationship exists between the federal, state, and local governments? </a:t>
            </a:r>
          </a:p>
          <a:p>
            <a:r>
              <a:rPr lang="en-US" sz="7200" dirty="0" smtClean="0">
                <a:latin typeface="Georgia" pitchFamily="18" charset="0"/>
              </a:rPr>
              <a:t/>
            </a:r>
            <a:br>
              <a:rPr lang="en-US" sz="7200" dirty="0" smtClean="0">
                <a:latin typeface="Georgia" pitchFamily="18" charset="0"/>
              </a:rPr>
            </a:br>
            <a:r>
              <a:rPr lang="en-US" sz="7200" dirty="0" smtClean="0">
                <a:latin typeface="Georgia" pitchFamily="18" charset="0"/>
              </a:rPr>
              <a:t/>
            </a:r>
            <a:br>
              <a:rPr lang="en-US" sz="7200" dirty="0" smtClean="0">
                <a:latin typeface="Georgia" pitchFamily="18" charset="0"/>
              </a:rPr>
            </a:br>
            <a:r>
              <a:rPr lang="en-US" sz="3700" dirty="0" smtClean="0">
                <a:latin typeface="Georgia" pitchFamily="18" charset="0"/>
              </a:rPr>
              <a:t/>
            </a:r>
            <a:br>
              <a:rPr lang="en-US" sz="3700" dirty="0" smtClean="0">
                <a:latin typeface="Georgia" pitchFamily="18" charset="0"/>
              </a:rPr>
            </a:br>
            <a:endParaRPr lang="en-US" sz="3700" dirty="0" smtClean="0">
              <a:latin typeface="Georgia" pitchFamily="18" charset="0"/>
            </a:endParaRPr>
          </a:p>
          <a:p>
            <a:r>
              <a:rPr lang="en-US" dirty="0" smtClean="0"/>
              <a:t/>
            </a:r>
            <a:br>
              <a:rPr lang="en-US" dirty="0" smtClean="0"/>
            </a:br>
            <a:r>
              <a:rPr lang="en-US" dirty="0" smtClean="0"/>
              <a:t/>
            </a:r>
            <a:br>
              <a:rPr lang="en-US" dirty="0" smtClean="0"/>
            </a:b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heiowarepublican.com/wp-content/uploads/2012/06/supreme_court_building.jpg"/>
          <p:cNvPicPr>
            <a:picLocks noChangeAspect="1" noChangeArrowheads="1"/>
          </p:cNvPicPr>
          <p:nvPr/>
        </p:nvPicPr>
        <p:blipFill>
          <a:blip r:embed="rId2" cstate="print"/>
          <a:srcRect/>
          <a:stretch>
            <a:fillRect/>
          </a:stretch>
        </p:blipFill>
        <p:spPr bwMode="auto">
          <a:xfrm>
            <a:off x="3657600" y="2286000"/>
            <a:ext cx="4416883" cy="3276600"/>
          </a:xfrm>
          <a:prstGeom prst="rect">
            <a:avLst/>
          </a:prstGeom>
          <a:noFill/>
        </p:spPr>
      </p:pic>
      <p:sp>
        <p:nvSpPr>
          <p:cNvPr id="2" name="Title 1"/>
          <p:cNvSpPr>
            <a:spLocks noGrp="1"/>
          </p:cNvSpPr>
          <p:nvPr>
            <p:ph type="title"/>
          </p:nvPr>
        </p:nvSpPr>
        <p:spPr/>
        <p:txBody>
          <a:bodyPr/>
          <a:lstStyle/>
          <a:p>
            <a:pPr algn="ctr"/>
            <a:r>
              <a:rPr lang="en-US" dirty="0" smtClean="0"/>
              <a:t>US Supreme Court</a:t>
            </a:r>
            <a:endParaRPr lang="en-US" dirty="0"/>
          </a:p>
        </p:txBody>
      </p:sp>
      <p:sp>
        <p:nvSpPr>
          <p:cNvPr id="3" name="Content Placeholder 2"/>
          <p:cNvSpPr>
            <a:spLocks noGrp="1"/>
          </p:cNvSpPr>
          <p:nvPr>
            <p:ph sz="half" idx="1"/>
          </p:nvPr>
        </p:nvSpPr>
        <p:spPr>
          <a:xfrm>
            <a:off x="228600" y="1600200"/>
            <a:ext cx="3505200" cy="4876800"/>
          </a:xfrm>
        </p:spPr>
        <p:txBody>
          <a:bodyPr>
            <a:normAutofit fontScale="77500" lnSpcReduction="20000"/>
          </a:bodyPr>
          <a:lstStyle/>
          <a:p>
            <a:r>
              <a:rPr lang="en-US" dirty="0" smtClean="0">
                <a:latin typeface="Georgia" pitchFamily="18" charset="0"/>
              </a:rPr>
              <a:t>The </a:t>
            </a:r>
            <a:r>
              <a:rPr lang="en-US" b="1" dirty="0" smtClean="0">
                <a:latin typeface="Georgia" pitchFamily="18" charset="0"/>
              </a:rPr>
              <a:t>highest court </a:t>
            </a:r>
            <a:r>
              <a:rPr lang="en-US" dirty="0" smtClean="0">
                <a:latin typeface="Georgia" pitchFamily="18" charset="0"/>
              </a:rPr>
              <a:t>in the United States</a:t>
            </a:r>
          </a:p>
          <a:p>
            <a:r>
              <a:rPr lang="en-US" dirty="0" smtClean="0">
                <a:latin typeface="Georgia" pitchFamily="18" charset="0"/>
              </a:rPr>
              <a:t>Established by </a:t>
            </a:r>
            <a:r>
              <a:rPr lang="en-US" b="1" dirty="0" smtClean="0">
                <a:latin typeface="Georgia" pitchFamily="18" charset="0"/>
              </a:rPr>
              <a:t>Article 3</a:t>
            </a:r>
            <a:r>
              <a:rPr lang="en-US" dirty="0" smtClean="0">
                <a:latin typeface="Georgia" pitchFamily="18" charset="0"/>
              </a:rPr>
              <a:t> </a:t>
            </a:r>
            <a:r>
              <a:rPr lang="en-US" dirty="0" smtClean="0">
                <a:latin typeface="Georgia" pitchFamily="18" charset="0"/>
              </a:rPr>
              <a:t>of the Constitution</a:t>
            </a:r>
          </a:p>
          <a:p>
            <a:r>
              <a:rPr lang="en-US" dirty="0" smtClean="0">
                <a:latin typeface="Georgia" pitchFamily="18" charset="0"/>
              </a:rPr>
              <a:t>Any case appealed from the US Court of Appeals is heard here (Appellate Jurisdiction).</a:t>
            </a:r>
          </a:p>
          <a:p>
            <a:r>
              <a:rPr lang="en-US" b="1" dirty="0" smtClean="0">
                <a:latin typeface="Georgia" pitchFamily="18" charset="0"/>
              </a:rPr>
              <a:t>Exclusive/Original </a:t>
            </a:r>
            <a:r>
              <a:rPr lang="en-US" b="1" dirty="0" smtClean="0">
                <a:latin typeface="Georgia" pitchFamily="18" charset="0"/>
              </a:rPr>
              <a:t>Jurisdiction in</a:t>
            </a:r>
            <a:r>
              <a:rPr lang="en-US" dirty="0" smtClean="0">
                <a:latin typeface="Georgia" pitchFamily="18" charset="0"/>
              </a:rPr>
              <a:t>: cases </a:t>
            </a:r>
            <a:r>
              <a:rPr lang="en-US" dirty="0" smtClean="0">
                <a:latin typeface="Georgia" pitchFamily="18" charset="0"/>
              </a:rPr>
              <a:t>between the </a:t>
            </a:r>
            <a:r>
              <a:rPr lang="en-US" dirty="0" smtClean="0">
                <a:latin typeface="Georgia" pitchFamily="18" charset="0"/>
              </a:rPr>
              <a:t>US and a state, state </a:t>
            </a:r>
            <a:r>
              <a:rPr lang="en-US" dirty="0" err="1" smtClean="0">
                <a:latin typeface="Georgia" pitchFamily="18" charset="0"/>
              </a:rPr>
              <a:t>vs</a:t>
            </a:r>
            <a:r>
              <a:rPr lang="en-US" dirty="0" smtClean="0">
                <a:latin typeface="Georgia" pitchFamily="18" charset="0"/>
              </a:rPr>
              <a:t> state</a:t>
            </a:r>
            <a:r>
              <a:rPr lang="en-US" dirty="0">
                <a:latin typeface="Georgia" pitchFamily="18" charset="0"/>
              </a:rPr>
              <a:t>,</a:t>
            </a:r>
            <a:r>
              <a:rPr lang="en-US" dirty="0" smtClean="0">
                <a:latin typeface="Georgia" pitchFamily="18" charset="0"/>
              </a:rPr>
              <a:t> </a:t>
            </a:r>
            <a:r>
              <a:rPr lang="en-US" dirty="0" smtClean="0">
                <a:latin typeface="Georgia" pitchFamily="18" charset="0"/>
              </a:rPr>
              <a:t>cases involving foreign diplomats</a:t>
            </a:r>
          </a:p>
          <a:p>
            <a:endParaRPr lang="en-US" dirty="0"/>
          </a:p>
        </p:txBody>
      </p:sp>
      <p:sp>
        <p:nvSpPr>
          <p:cNvPr id="4" name="Content Placeholder 3"/>
          <p:cNvSpPr>
            <a:spLocks noGrp="1"/>
          </p:cNvSpPr>
          <p:nvPr>
            <p:ph sz="half" idx="2"/>
          </p:nvPr>
        </p:nvSpPr>
        <p:spPr/>
        <p:txBody>
          <a:bodyPr>
            <a:normAutofit fontScale="77500" lnSpcReduction="20000"/>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 Supreme Court</a:t>
            </a:r>
            <a:endParaRPr lang="en-US" dirty="0"/>
          </a:p>
        </p:txBody>
      </p:sp>
      <p:sp>
        <p:nvSpPr>
          <p:cNvPr id="3" name="Text Placeholder 2"/>
          <p:cNvSpPr>
            <a:spLocks noGrp="1"/>
          </p:cNvSpPr>
          <p:nvPr>
            <p:ph type="body" idx="1"/>
          </p:nvPr>
        </p:nvSpPr>
        <p:spPr>
          <a:xfrm>
            <a:off x="4191000" y="1600200"/>
            <a:ext cx="3520440" cy="457200"/>
          </a:xfrm>
        </p:spPr>
        <p:txBody>
          <a:bodyPr/>
          <a:lstStyle/>
          <a:p>
            <a:r>
              <a:rPr lang="en-US" dirty="0" smtClean="0"/>
              <a:t>Structure of the SC</a:t>
            </a:r>
            <a:endParaRPr lang="en-US" dirty="0"/>
          </a:p>
        </p:txBody>
      </p:sp>
      <p:sp>
        <p:nvSpPr>
          <p:cNvPr id="5" name="Content Placeholder 4"/>
          <p:cNvSpPr>
            <a:spLocks noGrp="1"/>
          </p:cNvSpPr>
          <p:nvPr>
            <p:ph sz="quarter" idx="2"/>
          </p:nvPr>
        </p:nvSpPr>
        <p:spPr>
          <a:xfrm>
            <a:off x="4191000" y="2057400"/>
            <a:ext cx="3520440" cy="4419600"/>
          </a:xfrm>
        </p:spPr>
        <p:txBody>
          <a:bodyPr>
            <a:normAutofit fontScale="92500"/>
          </a:bodyPr>
          <a:lstStyle/>
          <a:p>
            <a:r>
              <a:rPr lang="en-US" dirty="0" smtClean="0">
                <a:latin typeface="Georgia" pitchFamily="18" charset="0"/>
              </a:rPr>
              <a:t>There are 9 judges– 1 Chief Justice and 8 Associate Justices</a:t>
            </a:r>
          </a:p>
          <a:p>
            <a:r>
              <a:rPr lang="en-US" dirty="0">
                <a:latin typeface="Georgia" pitchFamily="18" charset="0"/>
              </a:rPr>
              <a:t>A</a:t>
            </a:r>
            <a:r>
              <a:rPr lang="en-US" dirty="0" smtClean="0">
                <a:latin typeface="Georgia" pitchFamily="18" charset="0"/>
              </a:rPr>
              <a:t>ppointed by the President and approved by the Senate</a:t>
            </a:r>
          </a:p>
          <a:p>
            <a:r>
              <a:rPr lang="en-US" dirty="0" smtClean="0">
                <a:latin typeface="Georgia" pitchFamily="18" charset="0"/>
              </a:rPr>
              <a:t>No listed qualifications </a:t>
            </a:r>
          </a:p>
          <a:p>
            <a:r>
              <a:rPr lang="en-US" dirty="0" smtClean="0">
                <a:latin typeface="Georgia" pitchFamily="18" charset="0"/>
              </a:rPr>
              <a:t>Appointed for life – only way to “quit” is to be impeached, die, or resign</a:t>
            </a:r>
          </a:p>
          <a:p>
            <a:r>
              <a:rPr lang="en-US" dirty="0" smtClean="0">
                <a:latin typeface="Georgia" pitchFamily="18" charset="0"/>
              </a:rPr>
              <a:t>Should not be “partisan”</a:t>
            </a:r>
            <a:endParaRPr lang="en-US" dirty="0">
              <a:latin typeface="Georgia" pitchFamily="18" charset="0"/>
            </a:endParaRPr>
          </a:p>
        </p:txBody>
      </p:sp>
      <p:pic>
        <p:nvPicPr>
          <p:cNvPr id="18434" name="Picture 2" descr="http://upload.wikimedia.org/wikipedia/commons/thumb/4/43/Supreme_Court_US_2010.jpg/350px-Supreme_Court_US_2010.jpg"/>
          <p:cNvPicPr>
            <a:picLocks noChangeAspect="1" noChangeArrowheads="1"/>
          </p:cNvPicPr>
          <p:nvPr/>
        </p:nvPicPr>
        <p:blipFill>
          <a:blip r:embed="rId2" cstate="print"/>
          <a:srcRect/>
          <a:stretch>
            <a:fillRect/>
          </a:stretch>
        </p:blipFill>
        <p:spPr bwMode="auto">
          <a:xfrm>
            <a:off x="304800" y="2590800"/>
            <a:ext cx="3891758" cy="2590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Schedule</a:t>
            </a:r>
            <a:endParaRPr lang="en-US" dirty="0"/>
          </a:p>
        </p:txBody>
      </p:sp>
      <p:sp>
        <p:nvSpPr>
          <p:cNvPr id="7" name="Content Placeholder 6"/>
          <p:cNvSpPr>
            <a:spLocks noGrp="1"/>
          </p:cNvSpPr>
          <p:nvPr>
            <p:ph idx="1"/>
          </p:nvPr>
        </p:nvSpPr>
        <p:spPr>
          <a:xfrm>
            <a:off x="457200" y="1609416"/>
            <a:ext cx="7239000" cy="5248584"/>
          </a:xfrm>
        </p:spPr>
        <p:txBody>
          <a:bodyPr>
            <a:normAutofit lnSpcReduction="10000"/>
          </a:bodyPr>
          <a:lstStyle/>
          <a:p>
            <a:r>
              <a:rPr lang="en-US" dirty="0" smtClean="0"/>
              <a:t>People petition for a </a:t>
            </a:r>
            <a:r>
              <a:rPr lang="en-US" b="1" dirty="0" smtClean="0"/>
              <a:t>writ of certiorari</a:t>
            </a:r>
            <a:r>
              <a:rPr lang="en-US" dirty="0" smtClean="0"/>
              <a:t>, a request for the Supreme Court to hear your case.</a:t>
            </a:r>
          </a:p>
          <a:p>
            <a:r>
              <a:rPr lang="en-US" dirty="0" smtClean="0"/>
              <a:t>First 2 weeks </a:t>
            </a:r>
            <a:r>
              <a:rPr lang="en-US" dirty="0"/>
              <a:t>of the </a:t>
            </a:r>
            <a:r>
              <a:rPr lang="en-US" dirty="0" smtClean="0"/>
              <a:t>month</a:t>
            </a:r>
            <a:r>
              <a:rPr lang="en-US" dirty="0"/>
              <a:t> </a:t>
            </a:r>
            <a:r>
              <a:rPr lang="en-US" dirty="0" smtClean="0"/>
              <a:t>- hear </a:t>
            </a:r>
            <a:r>
              <a:rPr lang="en-US" dirty="0"/>
              <a:t>arguments, discuss cases</a:t>
            </a:r>
            <a:r>
              <a:rPr lang="en-US" dirty="0" smtClean="0"/>
              <a:t>, read </a:t>
            </a:r>
            <a:r>
              <a:rPr lang="en-US" b="1" dirty="0" smtClean="0"/>
              <a:t>briefs</a:t>
            </a:r>
            <a:r>
              <a:rPr lang="en-US" dirty="0" smtClean="0"/>
              <a:t> (arguments written by attorneys) </a:t>
            </a:r>
            <a:r>
              <a:rPr lang="en-US" dirty="0"/>
              <a:t>and vote. </a:t>
            </a:r>
            <a:endParaRPr lang="en-US" dirty="0" smtClean="0"/>
          </a:p>
          <a:p>
            <a:pPr lvl="1"/>
            <a:r>
              <a:rPr lang="en-US" sz="2400" b="1" dirty="0" smtClean="0">
                <a:solidFill>
                  <a:srgbClr val="000000"/>
                </a:solidFill>
              </a:rPr>
              <a:t>4 out of 9 judges </a:t>
            </a:r>
            <a:r>
              <a:rPr lang="en-US" sz="2400" dirty="0" smtClean="0">
                <a:solidFill>
                  <a:srgbClr val="000000"/>
                </a:solidFill>
              </a:rPr>
              <a:t>must vote to hear a case.</a:t>
            </a:r>
          </a:p>
          <a:p>
            <a:pPr lvl="1"/>
            <a:r>
              <a:rPr lang="en-US" sz="2400" dirty="0" smtClean="0">
                <a:solidFill>
                  <a:srgbClr val="000000"/>
                </a:solidFill>
              </a:rPr>
              <a:t>The case is then placed on the court docket, or calendar.</a:t>
            </a:r>
          </a:p>
          <a:p>
            <a:pPr lvl="1"/>
            <a:r>
              <a:rPr lang="en-US" sz="2400" dirty="0" smtClean="0">
                <a:solidFill>
                  <a:srgbClr val="000000"/>
                </a:solidFill>
              </a:rPr>
              <a:t>The case must have 2 opposing sides, or </a:t>
            </a:r>
            <a:r>
              <a:rPr lang="en-US" sz="2400" b="1" dirty="0" smtClean="0">
                <a:solidFill>
                  <a:srgbClr val="000000"/>
                </a:solidFill>
              </a:rPr>
              <a:t>adversaries</a:t>
            </a:r>
            <a:endParaRPr lang="en-US" dirty="0" smtClean="0"/>
          </a:p>
          <a:p>
            <a:r>
              <a:rPr lang="en-US" dirty="0" smtClean="0"/>
              <a:t>Next 2 weeks - they listen to cases and write </a:t>
            </a:r>
            <a:r>
              <a:rPr lang="en-US" dirty="0"/>
              <a:t>opinions on other cases. </a:t>
            </a:r>
          </a:p>
        </p:txBody>
      </p:sp>
    </p:spTree>
    <p:extLst>
      <p:ext uri="{BB962C8B-B14F-4D97-AF65-F5344CB8AC3E}">
        <p14:creationId xmlns:p14="http://schemas.microsoft.com/office/powerpoint/2010/main" val="15525485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making a decision…</a:t>
            </a:r>
            <a:endParaRPr lang="en-US" dirty="0"/>
          </a:p>
        </p:txBody>
      </p:sp>
      <p:sp>
        <p:nvSpPr>
          <p:cNvPr id="3" name="Content Placeholder 2"/>
          <p:cNvSpPr>
            <a:spLocks noGrp="1"/>
          </p:cNvSpPr>
          <p:nvPr>
            <p:ph idx="1"/>
          </p:nvPr>
        </p:nvSpPr>
        <p:spPr/>
        <p:txBody>
          <a:bodyPr>
            <a:normAutofit/>
          </a:bodyPr>
          <a:lstStyle/>
          <a:p>
            <a:r>
              <a:rPr lang="en-US" dirty="0" smtClean="0">
                <a:latin typeface="Georgia" pitchFamily="18" charset="0"/>
              </a:rPr>
              <a:t>When the US Supreme Court rules in a case, we call it the court’s “opinion”.</a:t>
            </a:r>
          </a:p>
          <a:p>
            <a:r>
              <a:rPr lang="en-US" b="1" dirty="0">
                <a:latin typeface="Georgia" pitchFamily="18" charset="0"/>
              </a:rPr>
              <a:t>M</a:t>
            </a:r>
            <a:r>
              <a:rPr lang="en-US" b="1" dirty="0" smtClean="0">
                <a:latin typeface="Georgia" pitchFamily="18" charset="0"/>
              </a:rPr>
              <a:t>ajority </a:t>
            </a:r>
            <a:r>
              <a:rPr lang="en-US" b="1" dirty="0" smtClean="0">
                <a:latin typeface="Georgia" pitchFamily="18" charset="0"/>
              </a:rPr>
              <a:t>opinion</a:t>
            </a:r>
            <a:r>
              <a:rPr lang="en-US" dirty="0" smtClean="0">
                <a:latin typeface="Georgia" pitchFamily="18" charset="0"/>
              </a:rPr>
              <a:t>. (more than </a:t>
            </a:r>
            <a:r>
              <a:rPr lang="en-US" dirty="0" smtClean="0">
                <a:latin typeface="Georgia" pitchFamily="18" charset="0"/>
              </a:rPr>
              <a:t>half agree)</a:t>
            </a:r>
            <a:endParaRPr lang="en-US" dirty="0" smtClean="0">
              <a:latin typeface="Georgia" pitchFamily="18" charset="0"/>
            </a:endParaRPr>
          </a:p>
          <a:p>
            <a:r>
              <a:rPr lang="en-US" dirty="0" smtClean="0">
                <a:latin typeface="Georgia" pitchFamily="18" charset="0"/>
              </a:rPr>
              <a:t>If a justice disagrees with the majority of the court, they write a </a:t>
            </a:r>
            <a:r>
              <a:rPr lang="en-US" b="1" dirty="0" smtClean="0">
                <a:latin typeface="Georgia" pitchFamily="18" charset="0"/>
              </a:rPr>
              <a:t>dissenting opinion</a:t>
            </a:r>
            <a:r>
              <a:rPr lang="en-US" dirty="0" smtClean="0">
                <a:latin typeface="Georgia" pitchFamily="18" charset="0"/>
              </a:rPr>
              <a:t>.</a:t>
            </a:r>
          </a:p>
          <a:p>
            <a:r>
              <a:rPr lang="en-US" dirty="0" smtClean="0">
                <a:latin typeface="Georgia" pitchFamily="18" charset="0"/>
              </a:rPr>
              <a:t>If a justice agrees with the majority, but for different reasons, they write </a:t>
            </a:r>
            <a:r>
              <a:rPr lang="en-US" b="1" dirty="0" smtClean="0">
                <a:latin typeface="Georgia" pitchFamily="18" charset="0"/>
              </a:rPr>
              <a:t>a concurring opinion</a:t>
            </a:r>
            <a:r>
              <a:rPr lang="en-US" dirty="0" smtClean="0">
                <a:latin typeface="Georgia" pitchFamily="18" charset="0"/>
              </a:rPr>
              <a:t>.</a:t>
            </a:r>
          </a:p>
          <a:p>
            <a:r>
              <a:rPr lang="en-US" dirty="0" smtClean="0">
                <a:latin typeface="Georgia" pitchFamily="18" charset="0"/>
              </a:rPr>
              <a:t>If all of the justices agree – it’s called a </a:t>
            </a:r>
            <a:r>
              <a:rPr lang="en-US" b="1" dirty="0" smtClean="0">
                <a:latin typeface="Georgia" pitchFamily="18" charset="0"/>
              </a:rPr>
              <a:t>“unanimous” decision</a:t>
            </a:r>
            <a:r>
              <a:rPr lang="en-US" dirty="0" smtClean="0">
                <a:latin typeface="Georgia" pitchFamily="18" charset="0"/>
              </a:rPr>
              <a: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Courts </a:t>
            </a:r>
            <a:endParaRPr lang="en-US" dirty="0"/>
          </a:p>
        </p:txBody>
      </p:sp>
      <p:sp>
        <p:nvSpPr>
          <p:cNvPr id="3" name="Content Placeholder 2"/>
          <p:cNvSpPr>
            <a:spLocks noGrp="1"/>
          </p:cNvSpPr>
          <p:nvPr>
            <p:ph idx="1"/>
          </p:nvPr>
        </p:nvSpPr>
        <p:spPr/>
        <p:txBody>
          <a:bodyPr/>
          <a:lstStyle/>
          <a:p>
            <a:r>
              <a:rPr lang="en-US" dirty="0" smtClean="0"/>
              <a:t>Hear federal cases with either original or appellate jurisdiction</a:t>
            </a:r>
          </a:p>
          <a:p>
            <a:r>
              <a:rPr lang="en-US" dirty="0" smtClean="0"/>
              <a:t>Most directly influenced by English common law based on </a:t>
            </a:r>
            <a:r>
              <a:rPr lang="en-US" b="1" dirty="0" smtClean="0"/>
              <a:t>precedents</a:t>
            </a:r>
            <a:r>
              <a:rPr lang="en-US" dirty="0" smtClean="0"/>
              <a:t>.</a:t>
            </a:r>
          </a:p>
          <a:p>
            <a:pPr lvl="1"/>
            <a:r>
              <a:rPr lang="en-US" dirty="0" smtClean="0"/>
              <a:t>Decisions made from a previous ruling.</a:t>
            </a:r>
          </a:p>
          <a:p>
            <a:r>
              <a:rPr lang="en-US" dirty="0" smtClean="0"/>
              <a:t>Courts use the idea of judicial review</a:t>
            </a:r>
          </a:p>
          <a:p>
            <a:pPr lvl="1"/>
            <a:r>
              <a:rPr lang="en-US" dirty="0" smtClean="0"/>
              <a:t>Reviewing decisions or actions made by the other 2 branches</a:t>
            </a:r>
          </a:p>
        </p:txBody>
      </p:sp>
    </p:spTree>
    <p:extLst>
      <p:ext uri="{BB962C8B-B14F-4D97-AF65-F5344CB8AC3E}">
        <p14:creationId xmlns:p14="http://schemas.microsoft.com/office/powerpoint/2010/main" val="39316339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Marbury v. Madison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John Adams (Pres. #2) </a:t>
            </a:r>
            <a:r>
              <a:rPr lang="en-US" dirty="0"/>
              <a:t>appointed several </a:t>
            </a:r>
            <a:r>
              <a:rPr lang="en-US" b="1" dirty="0" smtClean="0"/>
              <a:t>midnight judges </a:t>
            </a:r>
            <a:r>
              <a:rPr lang="en-US" dirty="0" smtClean="0"/>
              <a:t>throughout the country</a:t>
            </a:r>
            <a:r>
              <a:rPr lang="en-US" b="1" dirty="0" smtClean="0"/>
              <a:t> </a:t>
            </a:r>
            <a:r>
              <a:rPr lang="en-US" dirty="0"/>
              <a:t>on his last night as </a:t>
            </a:r>
            <a:r>
              <a:rPr lang="en-US" dirty="0" smtClean="0"/>
              <a:t>President.</a:t>
            </a:r>
            <a:endParaRPr lang="en-US" dirty="0"/>
          </a:p>
          <a:p>
            <a:r>
              <a:rPr lang="en-US" dirty="0"/>
              <a:t>James </a:t>
            </a:r>
            <a:r>
              <a:rPr lang="en-US" b="1" dirty="0" smtClean="0"/>
              <a:t>Madison</a:t>
            </a:r>
            <a:r>
              <a:rPr lang="en-US" dirty="0"/>
              <a:t> </a:t>
            </a:r>
            <a:r>
              <a:rPr lang="en-US" dirty="0" smtClean="0"/>
              <a:t>- Jefferson’s (</a:t>
            </a:r>
            <a:r>
              <a:rPr lang="en-US" dirty="0" err="1" smtClean="0"/>
              <a:t>Pres</a:t>
            </a:r>
            <a:r>
              <a:rPr lang="en-US" dirty="0" smtClean="0"/>
              <a:t> #3) </a:t>
            </a:r>
            <a:r>
              <a:rPr lang="en-US" dirty="0"/>
              <a:t>Secretary of </a:t>
            </a:r>
            <a:r>
              <a:rPr lang="en-US" dirty="0" smtClean="0"/>
              <a:t>State, was </a:t>
            </a:r>
            <a:r>
              <a:rPr lang="en-US" dirty="0"/>
              <a:t>instructed to withhold the </a:t>
            </a:r>
            <a:r>
              <a:rPr lang="en-US" dirty="0" smtClean="0"/>
              <a:t>commissions (getting assigned the job)</a:t>
            </a:r>
            <a:endParaRPr lang="en-US" dirty="0"/>
          </a:p>
          <a:p>
            <a:r>
              <a:rPr lang="en-US" dirty="0"/>
              <a:t>William </a:t>
            </a:r>
            <a:r>
              <a:rPr lang="en-US" b="1" dirty="0" smtClean="0"/>
              <a:t>Marbury </a:t>
            </a:r>
            <a:r>
              <a:rPr lang="en-US" dirty="0" smtClean="0"/>
              <a:t>and others (one of the midnight judges) sued Madison and took case right to Supreme Court. </a:t>
            </a:r>
          </a:p>
          <a:p>
            <a:r>
              <a:rPr lang="en-US" dirty="0" smtClean="0"/>
              <a:t>The Judiciary Act of 1789 said that the SC could issue a writ of mandamus to force the commissions to be delivered.</a:t>
            </a:r>
          </a:p>
          <a:p>
            <a:r>
              <a:rPr lang="en-US" dirty="0" smtClean="0"/>
              <a:t>SC chief justice John Marshall decided that even though Marbury was entitled to the job, he </a:t>
            </a:r>
            <a:r>
              <a:rPr lang="en-US" dirty="0"/>
              <a:t>c</a:t>
            </a:r>
            <a:r>
              <a:rPr lang="en-US" dirty="0" smtClean="0"/>
              <a:t>ould not force Madison to deliver the commission</a:t>
            </a:r>
            <a:r>
              <a:rPr lang="en-US" dirty="0"/>
              <a:t> </a:t>
            </a:r>
            <a:r>
              <a:rPr lang="en-US" dirty="0" smtClean="0"/>
              <a:t>and declared the Judiciary Act unconstitutional.</a:t>
            </a:r>
            <a:endParaRPr lang="en-US" dirty="0"/>
          </a:p>
        </p:txBody>
      </p:sp>
    </p:spTree>
    <p:extLst>
      <p:ext uri="{BB962C8B-B14F-4D97-AF65-F5344CB8AC3E}">
        <p14:creationId xmlns:p14="http://schemas.microsoft.com/office/powerpoint/2010/main" val="30924782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Marbury v. Madison Principles</a:t>
            </a:r>
            <a:endParaRPr lang="en-US" dirty="0"/>
          </a:p>
        </p:txBody>
      </p:sp>
      <p:sp>
        <p:nvSpPr>
          <p:cNvPr id="3" name="Content Placeholder 2"/>
          <p:cNvSpPr>
            <a:spLocks noGrp="1"/>
          </p:cNvSpPr>
          <p:nvPr>
            <p:ph idx="1"/>
          </p:nvPr>
        </p:nvSpPr>
        <p:spPr/>
        <p:txBody>
          <a:bodyPr>
            <a:normAutofit/>
          </a:bodyPr>
          <a:lstStyle/>
          <a:p>
            <a:r>
              <a:rPr lang="en-US" dirty="0" smtClean="0"/>
              <a:t>This case established </a:t>
            </a:r>
            <a:r>
              <a:rPr lang="en-US" b="1" dirty="0" smtClean="0"/>
              <a:t>judicial review</a:t>
            </a:r>
            <a:r>
              <a:rPr lang="en-US" dirty="0"/>
              <a:t> </a:t>
            </a:r>
            <a:r>
              <a:rPr lang="en-US" dirty="0" smtClean="0"/>
              <a:t>and strengthened the power of the Supreme Court and their ability to check the other branches.</a:t>
            </a:r>
          </a:p>
          <a:p>
            <a:r>
              <a:rPr lang="en-US" dirty="0" smtClean="0"/>
              <a:t>Strengthened </a:t>
            </a:r>
            <a:r>
              <a:rPr lang="en-US" b="1" dirty="0" smtClean="0"/>
              <a:t>Article 6 </a:t>
            </a:r>
            <a:r>
              <a:rPr lang="en-US" dirty="0" smtClean="0"/>
              <a:t>in the Constitution because the Constitution supersedes Judiciary Act </a:t>
            </a:r>
            <a:endParaRPr lang="en-US" dirty="0"/>
          </a:p>
          <a:p>
            <a:endParaRPr lang="en-US" dirty="0"/>
          </a:p>
        </p:txBody>
      </p:sp>
    </p:spTree>
    <p:extLst>
      <p:ext uri="{BB962C8B-B14F-4D97-AF65-F5344CB8AC3E}">
        <p14:creationId xmlns:p14="http://schemas.microsoft.com/office/powerpoint/2010/main" val="40150400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jurisdiction</a:t>
            </a:r>
            <a:endParaRPr lang="en-US" dirty="0"/>
          </a:p>
        </p:txBody>
      </p:sp>
      <p:sp>
        <p:nvSpPr>
          <p:cNvPr id="3" name="Content Placeholder 2"/>
          <p:cNvSpPr>
            <a:spLocks noGrp="1"/>
          </p:cNvSpPr>
          <p:nvPr>
            <p:ph idx="1"/>
          </p:nvPr>
        </p:nvSpPr>
        <p:spPr/>
        <p:txBody>
          <a:bodyPr/>
          <a:lstStyle/>
          <a:p>
            <a:r>
              <a:rPr lang="en-US" b="1" dirty="0" smtClean="0">
                <a:latin typeface="Georgia" pitchFamily="18" charset="0"/>
              </a:rPr>
              <a:t>Jurisdiction - </a:t>
            </a:r>
            <a:r>
              <a:rPr lang="en-US" dirty="0" smtClean="0">
                <a:latin typeface="Georgia" pitchFamily="18" charset="0"/>
              </a:rPr>
              <a:t> a territory; the power to make decisions</a:t>
            </a:r>
            <a:endParaRPr lang="en-US" b="1" dirty="0" smtClean="0">
              <a:latin typeface="Georgia" pitchFamily="18" charset="0"/>
            </a:endParaRPr>
          </a:p>
          <a:p>
            <a:r>
              <a:rPr lang="en-US" b="1" dirty="0" smtClean="0">
                <a:latin typeface="Georgia" pitchFamily="18" charset="0"/>
              </a:rPr>
              <a:t>Original jurisdiction </a:t>
            </a:r>
            <a:r>
              <a:rPr lang="en-US" dirty="0" smtClean="0">
                <a:latin typeface="Georgia" pitchFamily="18" charset="0"/>
              </a:rPr>
              <a:t>– the first court to hear a case</a:t>
            </a:r>
          </a:p>
          <a:p>
            <a:r>
              <a:rPr lang="en-US" b="1" dirty="0" smtClean="0">
                <a:latin typeface="Georgia" pitchFamily="18" charset="0"/>
              </a:rPr>
              <a:t>Appellate jurisdiction </a:t>
            </a:r>
            <a:r>
              <a:rPr lang="en-US" dirty="0" smtClean="0">
                <a:latin typeface="Georgia" pitchFamily="18" charset="0"/>
              </a:rPr>
              <a:t>– the court can review a case heard at a lower court to check for errors</a:t>
            </a:r>
          </a:p>
          <a:p>
            <a:r>
              <a:rPr lang="en-US" b="1" dirty="0" smtClean="0">
                <a:latin typeface="Georgia" pitchFamily="18" charset="0"/>
              </a:rPr>
              <a:t>Concurring jurisdiction </a:t>
            </a:r>
            <a:r>
              <a:rPr lang="en-US" dirty="0" smtClean="0">
                <a:latin typeface="Georgia" pitchFamily="18" charset="0"/>
              </a:rPr>
              <a:t>– when more than one court has the authority to hear a case</a:t>
            </a:r>
          </a:p>
          <a:p>
            <a:r>
              <a:rPr lang="en-US" b="1" dirty="0" smtClean="0">
                <a:latin typeface="Georgia" pitchFamily="18" charset="0"/>
              </a:rPr>
              <a:t>Exclusive jurisdiction </a:t>
            </a:r>
            <a:r>
              <a:rPr lang="en-US" dirty="0" smtClean="0">
                <a:latin typeface="Georgia" pitchFamily="18" charset="0"/>
              </a:rPr>
              <a:t>– when only one court can hear a case</a:t>
            </a:r>
            <a:endParaRPr lang="en-US" dirty="0">
              <a:latin typeface="Georgi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18160"/>
          </a:xfrm>
        </p:spPr>
        <p:txBody>
          <a:bodyPr>
            <a:normAutofit fontScale="90000"/>
          </a:bodyPr>
          <a:lstStyle/>
          <a:p>
            <a:pPr algn="ctr"/>
            <a:r>
              <a:rPr lang="en-US" dirty="0" smtClean="0">
                <a:latin typeface="Georgia" pitchFamily="18" charset="0"/>
              </a:rPr>
              <a:t>US Court hierarchy</a:t>
            </a:r>
            <a:endParaRPr lang="en-US" dirty="0">
              <a:latin typeface="Georgia" pitchFamily="18" charset="0"/>
            </a:endParaRPr>
          </a:p>
        </p:txBody>
      </p:sp>
      <p:sp>
        <p:nvSpPr>
          <p:cNvPr id="3" name="Content Placeholder 2"/>
          <p:cNvSpPr>
            <a:spLocks noGrp="1"/>
          </p:cNvSpPr>
          <p:nvPr>
            <p:ph sz="half" idx="1"/>
          </p:nvPr>
        </p:nvSpPr>
        <p:spPr/>
        <p:txBody>
          <a:bodyPr>
            <a:normAutofit/>
          </a:bodyPr>
          <a:lstStyle/>
          <a:p>
            <a:r>
              <a:rPr lang="en-US" dirty="0" smtClean="0">
                <a:latin typeface="Georgia" pitchFamily="18" charset="0"/>
              </a:rPr>
              <a:t>The lowest court in the Unites States District Court.</a:t>
            </a:r>
          </a:p>
          <a:p>
            <a:r>
              <a:rPr lang="en-US" dirty="0" smtClean="0">
                <a:latin typeface="Georgia" pitchFamily="18" charset="0"/>
              </a:rPr>
              <a:t>Above the District Courts are the US Court of Appeals</a:t>
            </a:r>
          </a:p>
          <a:p>
            <a:r>
              <a:rPr lang="en-US" dirty="0" smtClean="0">
                <a:latin typeface="Georgia" pitchFamily="18" charset="0"/>
              </a:rPr>
              <a:t>The highest court in the United States is the US Supreme Court.</a:t>
            </a:r>
          </a:p>
          <a:p>
            <a:pPr>
              <a:buNone/>
            </a:pPr>
            <a:endParaRPr lang="en-US" dirty="0" smtClean="0"/>
          </a:p>
          <a:p>
            <a:endParaRPr lang="en-US" dirty="0"/>
          </a:p>
        </p:txBody>
      </p:sp>
      <p:graphicFrame>
        <p:nvGraphicFramePr>
          <p:cNvPr id="5" name="Content Placeholder 4"/>
          <p:cNvGraphicFramePr>
            <a:graphicFrameLocks noGrp="1"/>
          </p:cNvGraphicFramePr>
          <p:nvPr>
            <p:ph sz="half" idx="2"/>
          </p:nvPr>
        </p:nvGraphicFramePr>
        <p:xfrm>
          <a:off x="4178300" y="1600200"/>
          <a:ext cx="35210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 District Courts</a:t>
            </a:r>
            <a:endParaRPr lang="en-US" dirty="0"/>
          </a:p>
        </p:txBody>
      </p:sp>
      <p:sp>
        <p:nvSpPr>
          <p:cNvPr id="3" name="Content Placeholder 2"/>
          <p:cNvSpPr>
            <a:spLocks noGrp="1"/>
          </p:cNvSpPr>
          <p:nvPr>
            <p:ph sz="half" idx="1"/>
          </p:nvPr>
        </p:nvSpPr>
        <p:spPr/>
        <p:txBody>
          <a:bodyPr>
            <a:normAutofit fontScale="92500" lnSpcReduction="10000"/>
          </a:bodyPr>
          <a:lstStyle/>
          <a:p>
            <a:endParaRPr lang="en-US" dirty="0"/>
          </a:p>
        </p:txBody>
      </p:sp>
      <p:sp>
        <p:nvSpPr>
          <p:cNvPr id="4" name="Content Placeholder 3"/>
          <p:cNvSpPr>
            <a:spLocks noGrp="1"/>
          </p:cNvSpPr>
          <p:nvPr>
            <p:ph sz="half" idx="2"/>
          </p:nvPr>
        </p:nvSpPr>
        <p:spPr>
          <a:xfrm>
            <a:off x="4178808" y="1600200"/>
            <a:ext cx="3520440" cy="4724400"/>
          </a:xfrm>
        </p:spPr>
        <p:txBody>
          <a:bodyPr>
            <a:normAutofit fontScale="92500" lnSpcReduction="10000"/>
          </a:bodyPr>
          <a:lstStyle/>
          <a:p>
            <a:r>
              <a:rPr lang="en-US" dirty="0" smtClean="0">
                <a:latin typeface="Georgia" pitchFamily="18" charset="0"/>
              </a:rPr>
              <a:t>94 US District Courts across the US.</a:t>
            </a:r>
          </a:p>
          <a:p>
            <a:r>
              <a:rPr lang="en-US" dirty="0">
                <a:latin typeface="Georgia" pitchFamily="18" charset="0"/>
              </a:rPr>
              <a:t>H</a:t>
            </a:r>
            <a:r>
              <a:rPr lang="en-US" dirty="0" smtClean="0">
                <a:latin typeface="Georgia" pitchFamily="18" charset="0"/>
              </a:rPr>
              <a:t>ears cases from that happen in their district. </a:t>
            </a:r>
          </a:p>
          <a:p>
            <a:r>
              <a:rPr lang="en-US" dirty="0" smtClean="0">
                <a:latin typeface="Georgia" pitchFamily="18" charset="0"/>
              </a:rPr>
              <a:t>Only US court where actual “trials” are held.</a:t>
            </a:r>
          </a:p>
          <a:p>
            <a:r>
              <a:rPr lang="en-US" dirty="0" smtClean="0">
                <a:latin typeface="Georgia" pitchFamily="18" charset="0"/>
              </a:rPr>
              <a:t>Created by the Judiciary Act of 1789</a:t>
            </a:r>
            <a:r>
              <a:rPr lang="en-US" dirty="0" smtClean="0"/>
              <a:t>.</a:t>
            </a:r>
            <a:endParaRPr lang="en-US" dirty="0"/>
          </a:p>
        </p:txBody>
      </p:sp>
      <p:pic>
        <p:nvPicPr>
          <p:cNvPr id="1026" name="Picture 2" descr="Raleigh Federal Courthouse"/>
          <p:cNvPicPr>
            <a:picLocks noChangeAspect="1" noChangeArrowheads="1"/>
          </p:cNvPicPr>
          <p:nvPr/>
        </p:nvPicPr>
        <p:blipFill>
          <a:blip r:embed="rId2" cstate="print"/>
          <a:srcRect/>
          <a:stretch>
            <a:fillRect/>
          </a:stretch>
        </p:blipFill>
        <p:spPr bwMode="auto">
          <a:xfrm>
            <a:off x="533400" y="2438400"/>
            <a:ext cx="3342188" cy="2514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 Court of Appeals</a:t>
            </a:r>
            <a:endParaRPr lang="en-US" dirty="0"/>
          </a:p>
        </p:txBody>
      </p:sp>
      <p:sp>
        <p:nvSpPr>
          <p:cNvPr id="3" name="Content Placeholder 2"/>
          <p:cNvSpPr>
            <a:spLocks noGrp="1"/>
          </p:cNvSpPr>
          <p:nvPr>
            <p:ph sz="half" idx="1"/>
          </p:nvPr>
        </p:nvSpPr>
        <p:spPr>
          <a:xfrm>
            <a:off x="457200" y="1600200"/>
            <a:ext cx="3520440" cy="5105400"/>
          </a:xfrm>
        </p:spPr>
        <p:txBody>
          <a:bodyPr>
            <a:normAutofit fontScale="85000" lnSpcReduction="20000"/>
          </a:bodyPr>
          <a:lstStyle/>
          <a:p>
            <a:r>
              <a:rPr lang="en-US" dirty="0" smtClean="0">
                <a:latin typeface="Georgia" pitchFamily="18" charset="0"/>
              </a:rPr>
              <a:t>If a case is appealed – or if one of the parties ask for the case to be reviewed, it will be heard at the US Court of Appeals.</a:t>
            </a:r>
          </a:p>
          <a:p>
            <a:r>
              <a:rPr lang="en-US" dirty="0" smtClean="0">
                <a:latin typeface="Georgia" pitchFamily="18" charset="0"/>
              </a:rPr>
              <a:t>This is called </a:t>
            </a:r>
            <a:r>
              <a:rPr lang="en-US" b="1" i="1" dirty="0" smtClean="0">
                <a:latin typeface="Georgia" pitchFamily="18" charset="0"/>
              </a:rPr>
              <a:t>Appellate Jurisdiction</a:t>
            </a:r>
            <a:r>
              <a:rPr lang="en-US" b="1" dirty="0" smtClean="0">
                <a:latin typeface="Georgia" pitchFamily="18" charset="0"/>
              </a:rPr>
              <a:t>.</a:t>
            </a:r>
          </a:p>
          <a:p>
            <a:r>
              <a:rPr lang="en-US" dirty="0" smtClean="0">
                <a:latin typeface="Georgia" pitchFamily="18" charset="0"/>
              </a:rPr>
              <a:t>There are </a:t>
            </a:r>
            <a:r>
              <a:rPr lang="en-US" b="1" dirty="0" smtClean="0">
                <a:latin typeface="Georgia" pitchFamily="18" charset="0"/>
              </a:rPr>
              <a:t>13</a:t>
            </a:r>
            <a:r>
              <a:rPr lang="en-US" dirty="0" smtClean="0">
                <a:latin typeface="Georgia" pitchFamily="18" charset="0"/>
              </a:rPr>
              <a:t> US Court of Appeals around the United States known as </a:t>
            </a:r>
            <a:r>
              <a:rPr lang="en-US" b="1" dirty="0" smtClean="0">
                <a:latin typeface="Georgia" pitchFamily="18" charset="0"/>
              </a:rPr>
              <a:t>circuits</a:t>
            </a:r>
            <a:r>
              <a:rPr lang="en-US" dirty="0" smtClean="0">
                <a:latin typeface="Georgia" pitchFamily="18" charset="0"/>
              </a:rPr>
              <a:t>. </a:t>
            </a:r>
          </a:p>
          <a:p>
            <a:r>
              <a:rPr lang="en-US" dirty="0" smtClean="0">
                <a:latin typeface="Georgia" pitchFamily="18" charset="0"/>
              </a:rPr>
              <a:t>Created by the Judiciary Act of 1789.</a:t>
            </a:r>
          </a:p>
          <a:p>
            <a:endParaRPr lang="en-US" dirty="0" smtClean="0"/>
          </a:p>
        </p:txBody>
      </p:sp>
      <p:pic>
        <p:nvPicPr>
          <p:cNvPr id="4" name="Picture 3" descr="u.s._federal_courts_ma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219200"/>
            <a:ext cx="5334000" cy="355326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court of appeals</a:t>
            </a:r>
            <a:endParaRPr lang="en-US" dirty="0"/>
          </a:p>
        </p:txBody>
      </p:sp>
      <p:sp>
        <p:nvSpPr>
          <p:cNvPr id="5" name="Content Placeholder 4"/>
          <p:cNvSpPr>
            <a:spLocks noGrp="1"/>
          </p:cNvSpPr>
          <p:nvPr>
            <p:ph idx="1"/>
          </p:nvPr>
        </p:nvSpPr>
        <p:spPr/>
        <p:txBody>
          <a:bodyPr>
            <a:normAutofit/>
          </a:bodyPr>
          <a:lstStyle/>
          <a:p>
            <a:r>
              <a:rPr lang="en-US" dirty="0"/>
              <a:t>Each appeals court has from 6-27 judges. </a:t>
            </a:r>
            <a:r>
              <a:rPr lang="en-US" dirty="0" smtClean="0"/>
              <a:t>A </a:t>
            </a:r>
            <a:r>
              <a:rPr lang="en-US" dirty="0"/>
              <a:t>panel </a:t>
            </a:r>
            <a:r>
              <a:rPr lang="en-US" dirty="0" smtClean="0"/>
              <a:t>of 3 judges </a:t>
            </a:r>
            <a:r>
              <a:rPr lang="en-US" dirty="0"/>
              <a:t>will hear each case.</a:t>
            </a:r>
          </a:p>
          <a:p>
            <a:r>
              <a:rPr lang="en-US" dirty="0"/>
              <a:t>The court may:</a:t>
            </a:r>
          </a:p>
          <a:p>
            <a:pPr lvl="1"/>
            <a:r>
              <a:rPr lang="en-US" dirty="0">
                <a:solidFill>
                  <a:schemeClr val="tx1"/>
                </a:solidFill>
              </a:rPr>
              <a:t>1.  </a:t>
            </a:r>
            <a:r>
              <a:rPr lang="en-US" b="1" dirty="0">
                <a:solidFill>
                  <a:schemeClr val="tx1"/>
                </a:solidFill>
              </a:rPr>
              <a:t>Uphold</a:t>
            </a:r>
            <a:r>
              <a:rPr lang="en-US" dirty="0">
                <a:solidFill>
                  <a:schemeClr val="tx1"/>
                </a:solidFill>
              </a:rPr>
              <a:t> the earlier ruling.</a:t>
            </a:r>
          </a:p>
          <a:p>
            <a:pPr lvl="1"/>
            <a:r>
              <a:rPr lang="en-US" dirty="0">
                <a:solidFill>
                  <a:schemeClr val="tx1"/>
                </a:solidFill>
              </a:rPr>
              <a:t>2.  </a:t>
            </a:r>
            <a:r>
              <a:rPr lang="en-US" b="1" dirty="0">
                <a:solidFill>
                  <a:schemeClr val="tx1"/>
                </a:solidFill>
              </a:rPr>
              <a:t>Overturn</a:t>
            </a:r>
            <a:r>
              <a:rPr lang="en-US" dirty="0">
                <a:solidFill>
                  <a:schemeClr val="tx1"/>
                </a:solidFill>
              </a:rPr>
              <a:t> the decision.</a:t>
            </a:r>
          </a:p>
          <a:p>
            <a:pPr lvl="1"/>
            <a:r>
              <a:rPr lang="en-US" dirty="0">
                <a:solidFill>
                  <a:schemeClr val="tx1"/>
                </a:solidFill>
              </a:rPr>
              <a:t>3.  </a:t>
            </a:r>
            <a:r>
              <a:rPr lang="en-US" b="1" dirty="0">
                <a:solidFill>
                  <a:schemeClr val="tx1"/>
                </a:solidFill>
              </a:rPr>
              <a:t>Remand</a:t>
            </a:r>
            <a:r>
              <a:rPr lang="en-US" dirty="0">
                <a:solidFill>
                  <a:schemeClr val="tx1"/>
                </a:solidFill>
              </a:rPr>
              <a:t> the case to a lower court for a new ruling</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2862481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337</TotalTime>
  <Words>827</Words>
  <Application>Microsoft Macintosh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The United States Court System</vt:lpstr>
      <vt:lpstr>US Courts </vt:lpstr>
      <vt:lpstr>Marbury v. Madison</vt:lpstr>
      <vt:lpstr>Marbury v. Madison Principles</vt:lpstr>
      <vt:lpstr>Types of jurisdiction</vt:lpstr>
      <vt:lpstr>US Court hierarchy</vt:lpstr>
      <vt:lpstr>US District Courts</vt:lpstr>
      <vt:lpstr>US Court of Appeals</vt:lpstr>
      <vt:lpstr>Us court of appeals</vt:lpstr>
      <vt:lpstr>US Supreme Court</vt:lpstr>
      <vt:lpstr>US Supreme Court</vt:lpstr>
      <vt:lpstr>Supreme Court Schedule</vt:lpstr>
      <vt:lpstr>When making a decision…</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Court System</dc:title>
  <dc:creator>njones2</dc:creator>
  <cp:lastModifiedBy>Guy McConnell</cp:lastModifiedBy>
  <cp:revision>25</cp:revision>
  <dcterms:created xsi:type="dcterms:W3CDTF">2012-10-08T13:16:31Z</dcterms:created>
  <dcterms:modified xsi:type="dcterms:W3CDTF">2017-11-15T13:03:51Z</dcterms:modified>
</cp:coreProperties>
</file>