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69" r:id="rId6"/>
    <p:sldId id="266" r:id="rId7"/>
    <p:sldId id="262" r:id="rId8"/>
    <p:sldId id="258" r:id="rId9"/>
    <p:sldId id="267" r:id="rId10"/>
    <p:sldId id="263" r:id="rId11"/>
    <p:sldId id="271" r:id="rId12"/>
    <p:sldId id="259" r:id="rId13"/>
    <p:sldId id="264" r:id="rId14"/>
    <p:sldId id="270" r:id="rId15"/>
    <p:sldId id="268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EAFF"/>
    <a:srgbClr val="0DFF00"/>
    <a:srgbClr val="4B76C0"/>
    <a:srgbClr val="3968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9FB1-C58C-1940-9B3F-AA96012CD527}" type="datetimeFigureOut">
              <a:rPr lang="en-US" smtClean="0"/>
              <a:pPr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F630E-F565-E840-A058-17AD90FA7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2336800"/>
            <a:ext cx="4279900" cy="452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238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Settling Disputes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49" y="1015455"/>
            <a:ext cx="7124010" cy="475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6192" y="3188354"/>
            <a:ext cx="63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Ryan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2102" y="3174844"/>
            <a:ext cx="41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3404" y="567419"/>
            <a:ext cx="10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Mediator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525" t="5744" r="2413" b="5734"/>
          <a:stretch>
            <a:fillRect/>
          </a:stretch>
        </p:blipFill>
        <p:spPr>
          <a:xfrm>
            <a:off x="131952" y="98970"/>
            <a:ext cx="8906895" cy="323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7805" b="11017"/>
          <a:stretch>
            <a:fillRect/>
          </a:stretch>
        </p:blipFill>
        <p:spPr>
          <a:xfrm>
            <a:off x="1336037" y="3398073"/>
            <a:ext cx="6477000" cy="33774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Arbitration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060"/>
            <a:ext cx="8229600" cy="50602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Process by which </a:t>
            </a:r>
            <a:r>
              <a:rPr lang="en-US" dirty="0" smtClean="0">
                <a:solidFill>
                  <a:srgbClr val="0DFF00"/>
                </a:solidFill>
              </a:rPr>
              <a:t>both parties to a dispute agree to have one or more persons listen to their arguments and make a decision for them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DFF00"/>
                </a:solidFill>
              </a:rPr>
              <a:t>Arbitrators, like judges, have authority to make final decision</a:t>
            </a:r>
          </a:p>
          <a:p>
            <a:pPr lvl="1"/>
            <a:r>
              <a:rPr lang="en-US" dirty="0" smtClean="0"/>
              <a:t>Both parties </a:t>
            </a:r>
            <a:r>
              <a:rPr lang="en-US" i="1" dirty="0" smtClean="0"/>
              <a:t>MUST </a:t>
            </a:r>
            <a:r>
              <a:rPr lang="en-US" dirty="0" smtClean="0"/>
              <a:t>abide by terms of agreement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Common in </a:t>
            </a:r>
            <a:r>
              <a:rPr lang="en-US" dirty="0" smtClean="0">
                <a:solidFill>
                  <a:srgbClr val="00EAFF"/>
                </a:solidFill>
              </a:rPr>
              <a:t>contract and labor-management disputes</a:t>
            </a:r>
          </a:p>
          <a:p>
            <a:endParaRPr lang="en-US" dirty="0" smtClean="0"/>
          </a:p>
          <a:p>
            <a:r>
              <a:rPr lang="en-US" i="1" dirty="0" smtClean="0"/>
              <a:t>Very </a:t>
            </a:r>
            <a:r>
              <a:rPr lang="en-US" dirty="0" smtClean="0"/>
              <a:t>formal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7" y="1045641"/>
            <a:ext cx="7174679" cy="476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18583" y="648479"/>
            <a:ext cx="139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Arbitrator #1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6093" y="2999214"/>
            <a:ext cx="139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Arbitrator #2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352" y="676309"/>
            <a:ext cx="73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Susan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680" y="2994740"/>
            <a:ext cx="60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Fred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5416"/>
            <a:ext cx="8229600" cy="26186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History suggests that players who lose arbitration hearings don’t stay with the teams that defeated them for long, but</a:t>
            </a:r>
            <a:r>
              <a:rPr lang="en-US" sz="1800" dirty="0" smtClean="0"/>
              <a:t> </a:t>
            </a:r>
            <a:r>
              <a:rPr lang="en-US" sz="1800" dirty="0" smtClean="0">
                <a:solidFill>
                  <a:srgbClr val="FFFF00"/>
                </a:solidFill>
              </a:rPr>
              <a:t>Jared Weaver </a:t>
            </a:r>
            <a:r>
              <a:rPr lang="en-US" sz="1800" dirty="0" smtClean="0"/>
              <a:t>has </a:t>
            </a:r>
            <a:r>
              <a:rPr lang="en-US" sz="1800" dirty="0" smtClean="0"/>
              <a:t>“no hard feelings” after a three-person panel sided with the Angels last week</a:t>
            </a:r>
            <a:r>
              <a:rPr lang="en-US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Weaver requested $8.8 million while the Angels countered at $7.365 million and the team came out on top after what Mike </a:t>
            </a:r>
            <a:r>
              <a:rPr lang="en-US" sz="1800" dirty="0" err="1" smtClean="0"/>
              <a:t>DiGiovanna</a:t>
            </a:r>
            <a:r>
              <a:rPr lang="en-US" sz="1800" dirty="0" smtClean="0"/>
              <a:t> of the </a:t>
            </a:r>
            <a:r>
              <a:rPr lang="en-US" sz="1800" i="1" dirty="0" smtClean="0"/>
              <a:t>Los Angeles Times</a:t>
            </a:r>
            <a:r>
              <a:rPr lang="en-US" sz="1800" dirty="0" smtClean="0"/>
              <a:t> reports was a four-hour hearing</a:t>
            </a:r>
            <a:r>
              <a:rPr lang="en-US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However, the 28-year-old right-hander doesn’t sound very optimistic about the chances of a long-term contract </a:t>
            </a:r>
            <a:r>
              <a:rPr lang="en-US" sz="1800" dirty="0" smtClean="0"/>
              <a:t>extension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71" y="226336"/>
            <a:ext cx="5557859" cy="383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4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Conflict Unsettled       Conflict Settled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FF00"/>
                </a:solidFill>
              </a:rPr>
              <a:t>Loss of friendship or professional business standard</a:t>
            </a:r>
          </a:p>
          <a:p>
            <a:r>
              <a:rPr lang="en-US" dirty="0" smtClean="0">
                <a:solidFill>
                  <a:srgbClr val="0DFF00"/>
                </a:solidFill>
              </a:rPr>
              <a:t>Time consuming</a:t>
            </a:r>
          </a:p>
          <a:p>
            <a:r>
              <a:rPr lang="en-US" dirty="0" smtClean="0">
                <a:solidFill>
                  <a:srgbClr val="0DFF00"/>
                </a:solidFill>
              </a:rPr>
              <a:t>Mentally exhausting</a:t>
            </a:r>
          </a:p>
          <a:p>
            <a:r>
              <a:rPr lang="en-US" dirty="0" smtClean="0">
                <a:solidFill>
                  <a:srgbClr val="0DFF00"/>
                </a:solidFill>
              </a:rPr>
              <a:t>Occasional violence</a:t>
            </a:r>
          </a:p>
          <a:p>
            <a:r>
              <a:rPr lang="en-US" dirty="0" smtClean="0">
                <a:solidFill>
                  <a:srgbClr val="0DFF00"/>
                </a:solidFill>
              </a:rPr>
              <a:t>Costs money</a:t>
            </a:r>
          </a:p>
          <a:p>
            <a:r>
              <a:rPr lang="en-US" dirty="0" smtClean="0">
                <a:solidFill>
                  <a:srgbClr val="0DFF00"/>
                </a:solidFill>
              </a:rPr>
              <a:t>Court action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EAFF"/>
                </a:solidFill>
              </a:rPr>
              <a:t>Retain friendship or at least civility</a:t>
            </a:r>
          </a:p>
          <a:p>
            <a:r>
              <a:rPr lang="en-US" dirty="0" smtClean="0">
                <a:solidFill>
                  <a:srgbClr val="00EAFF"/>
                </a:solidFill>
              </a:rPr>
              <a:t>Time saved</a:t>
            </a:r>
          </a:p>
          <a:p>
            <a:r>
              <a:rPr lang="en-US" dirty="0" smtClean="0">
                <a:solidFill>
                  <a:srgbClr val="00EAFF"/>
                </a:solidFill>
              </a:rPr>
              <a:t>Compromise</a:t>
            </a:r>
          </a:p>
          <a:p>
            <a:r>
              <a:rPr lang="en-US" dirty="0" smtClean="0">
                <a:solidFill>
                  <a:srgbClr val="00EAFF"/>
                </a:solidFill>
              </a:rPr>
              <a:t>Cheaper</a:t>
            </a:r>
          </a:p>
          <a:p>
            <a:r>
              <a:rPr lang="en-US" dirty="0" smtClean="0">
                <a:solidFill>
                  <a:srgbClr val="00EAFF"/>
                </a:solidFill>
              </a:rPr>
              <a:t>Settlement on own terms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1698854" y="3197266"/>
            <a:ext cx="5851525" cy="39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80377" y="1417636"/>
            <a:ext cx="711933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Court Action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 later in this course…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4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Methods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597" y="1600200"/>
            <a:ext cx="5782978" cy="4525963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7200" dirty="0" smtClean="0"/>
              <a:t> Negotiation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200" dirty="0" smtClean="0"/>
              <a:t> Mediation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200" dirty="0" smtClean="0"/>
              <a:t> Arbitration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200" dirty="0" smtClean="0"/>
              <a:t> Court Action</a:t>
            </a:r>
            <a:endParaRPr 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3453" b="56073"/>
          <a:stretch>
            <a:fillRect/>
          </a:stretch>
        </p:blipFill>
        <p:spPr>
          <a:xfrm>
            <a:off x="246361" y="2161596"/>
            <a:ext cx="8644295" cy="1934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5676" y="2161596"/>
            <a:ext cx="1594373" cy="193486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46361" y="4404250"/>
            <a:ext cx="8644295" cy="243180"/>
          </a:xfrm>
          <a:prstGeom prst="left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5349" y="4904120"/>
            <a:ext cx="3211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-Less formal</a:t>
            </a:r>
          </a:p>
          <a:p>
            <a:r>
              <a:rPr lang="en-US" dirty="0" smtClean="0"/>
              <a:t>-Just the disputants settle things</a:t>
            </a:r>
          </a:p>
          <a:p>
            <a:r>
              <a:rPr lang="en-US" dirty="0" smtClean="0"/>
              <a:t>-Not legally binding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77492" y="4890610"/>
            <a:ext cx="2321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-More formal</a:t>
            </a:r>
          </a:p>
          <a:p>
            <a:r>
              <a:rPr lang="en-US" dirty="0" smtClean="0"/>
              <a:t>-Many people involved</a:t>
            </a:r>
          </a:p>
          <a:p>
            <a:r>
              <a:rPr lang="en-US" dirty="0" smtClean="0"/>
              <a:t>-Enforceable by courts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58492" y="2161596"/>
            <a:ext cx="1740443" cy="37827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88196" y="2161596"/>
            <a:ext cx="15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 Action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Formality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Negotiation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120"/>
            <a:ext cx="8229600" cy="49926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Process by which </a:t>
            </a:r>
            <a:r>
              <a:rPr lang="en-US" dirty="0" smtClean="0">
                <a:solidFill>
                  <a:srgbClr val="0DFF00"/>
                </a:solidFill>
              </a:rPr>
              <a:t>people involved in a dispute discuss their problem </a:t>
            </a:r>
            <a:r>
              <a:rPr lang="en-US" dirty="0" smtClean="0"/>
              <a:t>and try to reach a solution acceptable to all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EAFF"/>
                </a:solidFill>
              </a:rPr>
              <a:t>Disagreements </a:t>
            </a:r>
            <a:r>
              <a:rPr lang="en-US" dirty="0" err="1" smtClean="0">
                <a:solidFill>
                  <a:srgbClr val="00EAFF"/>
                </a:solidFill>
              </a:rPr>
              <a:t>w</a:t>
            </a:r>
            <a:r>
              <a:rPr lang="en-US" dirty="0" smtClean="0">
                <a:solidFill>
                  <a:srgbClr val="00EAFF"/>
                </a:solidFill>
              </a:rPr>
              <a:t>/ parents, friends, teachers, etc</a:t>
            </a:r>
          </a:p>
          <a:p>
            <a:endParaRPr lang="en-US" dirty="0" smtClean="0"/>
          </a:p>
          <a:p>
            <a:r>
              <a:rPr lang="en-US" dirty="0" smtClean="0"/>
              <a:t>Informal</a:t>
            </a:r>
          </a:p>
          <a:p>
            <a:endParaRPr lang="en-US" dirty="0" smtClean="0"/>
          </a:p>
          <a:p>
            <a:r>
              <a:rPr lang="en-US" dirty="0" smtClean="0"/>
              <a:t>You may hire an attorney to negotiate for you</a:t>
            </a:r>
          </a:p>
          <a:p>
            <a:pPr lvl="1"/>
            <a:r>
              <a:rPr lang="en-US" dirty="0" smtClean="0"/>
              <a:t>However, </a:t>
            </a:r>
            <a:r>
              <a:rPr lang="en-US" i="1" dirty="0" smtClean="0"/>
              <a:t>YOU </a:t>
            </a:r>
            <a:r>
              <a:rPr lang="en-US" dirty="0" smtClean="0"/>
              <a:t>must approve any agreement before it is finalized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5 Steps to Negotiation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96998"/>
          <a:ext cx="8229600" cy="49702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28317"/>
                <a:gridCol w="7301283"/>
              </a:tblGrid>
              <a:tr h="99405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Agree to negotiate with an open mind</a:t>
                      </a:r>
                      <a:endParaRPr lang="en-US" sz="3200" b="0" dirty="0"/>
                    </a:p>
                  </a:txBody>
                  <a:tcPr/>
                </a:tc>
              </a:tr>
              <a:tr h="99405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Identify the problem</a:t>
                      </a:r>
                      <a:endParaRPr lang="en-US" sz="3200" b="0" dirty="0"/>
                    </a:p>
                  </a:txBody>
                  <a:tcPr/>
                </a:tc>
              </a:tr>
              <a:tr h="99405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Acknowledge competing interests</a:t>
                      </a:r>
                      <a:endParaRPr lang="en-US" sz="3200" b="0" dirty="0"/>
                    </a:p>
                  </a:txBody>
                  <a:tcPr/>
                </a:tc>
              </a:tr>
              <a:tr h="99405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Evaluate</a:t>
                      </a:r>
                      <a:r>
                        <a:rPr lang="en-US" sz="3200" b="0" baseline="0" dirty="0" smtClean="0"/>
                        <a:t> options</a:t>
                      </a:r>
                      <a:endParaRPr lang="en-US" sz="3200" b="0" dirty="0"/>
                    </a:p>
                  </a:txBody>
                  <a:tcPr/>
                </a:tc>
              </a:tr>
              <a:tr h="99405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Form a workable solution</a:t>
                      </a:r>
                      <a:endParaRPr lang="en-US" sz="3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30" y="655968"/>
            <a:ext cx="6961809" cy="52213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44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5715422" y="175630"/>
            <a:ext cx="2905002" cy="1567157"/>
          </a:xfrm>
          <a:prstGeom prst="wedgeEllipseCallout">
            <a:avLst>
              <a:gd name="adj1" fmla="val -43624"/>
              <a:gd name="adj2" fmla="val 383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4017" y="486359"/>
            <a:ext cx="209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Bro, you can’t wear white after labor 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8721" y="6106508"/>
            <a:ext cx="72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Tom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3609" y="6106508"/>
            <a:ext cx="152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David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Mediation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080"/>
            <a:ext cx="8229600" cy="492511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Process by which </a:t>
            </a:r>
            <a:r>
              <a:rPr lang="en-US" dirty="0" smtClean="0">
                <a:solidFill>
                  <a:srgbClr val="0DFF00"/>
                </a:solidFill>
              </a:rPr>
              <a:t>a third person helps disputing parties talk about problems</a:t>
            </a:r>
            <a:r>
              <a:rPr lang="en-US" dirty="0" smtClean="0"/>
              <a:t> and settle their differences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0DFF00"/>
                </a:solidFill>
              </a:rPr>
              <a:t>CANNOT </a:t>
            </a:r>
            <a:r>
              <a:rPr lang="en-US" dirty="0" smtClean="0">
                <a:solidFill>
                  <a:srgbClr val="0DFF00"/>
                </a:solidFill>
              </a:rPr>
              <a:t>impose a decision on the parties</a:t>
            </a:r>
          </a:p>
          <a:p>
            <a:endParaRPr lang="en-US" dirty="0" smtClean="0"/>
          </a:p>
          <a:p>
            <a:r>
              <a:rPr lang="en-US" dirty="0" smtClean="0"/>
              <a:t>Mediator is neutral</a:t>
            </a:r>
          </a:p>
          <a:p>
            <a:endParaRPr lang="en-US" dirty="0" smtClean="0"/>
          </a:p>
          <a:p>
            <a:r>
              <a:rPr lang="en-US" dirty="0" smtClean="0"/>
              <a:t>Mediation is </a:t>
            </a:r>
            <a:r>
              <a:rPr lang="en-US" i="1" dirty="0" smtClean="0"/>
              <a:t>voluntary</a:t>
            </a:r>
          </a:p>
          <a:p>
            <a:pPr lvl="1"/>
            <a:r>
              <a:rPr lang="en-US" dirty="0" smtClean="0"/>
              <a:t>Disputants themselves must reach agreement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Somewhat formal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80" y="1350998"/>
            <a:ext cx="6138638" cy="3867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8632" y="2823584"/>
            <a:ext cx="134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Mediator #2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0219" y="567419"/>
            <a:ext cx="134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Mediator #1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8187" y="56741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Gabby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0227" y="2823584"/>
            <a:ext cx="64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Jalyn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394</Words>
  <Application>Microsoft Macintosh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Settling Disputes</vt:lpstr>
      <vt:lpstr>4 Methods</vt:lpstr>
      <vt:lpstr>Formality</vt:lpstr>
      <vt:lpstr>Negotiation</vt:lpstr>
      <vt:lpstr>5 Steps to Negotiation</vt:lpstr>
      <vt:lpstr>Slide 6</vt:lpstr>
      <vt:lpstr>Slide 7</vt:lpstr>
      <vt:lpstr>Mediation</vt:lpstr>
      <vt:lpstr>Slide 9</vt:lpstr>
      <vt:lpstr>Slide 10</vt:lpstr>
      <vt:lpstr>Slide 11</vt:lpstr>
      <vt:lpstr>Arbitration</vt:lpstr>
      <vt:lpstr>Slide 13</vt:lpstr>
      <vt:lpstr>Slide 14</vt:lpstr>
      <vt:lpstr>Conflict Unsettled       Conflict Settled</vt:lpstr>
      <vt:lpstr>Court Action</vt:lpstr>
    </vt:vector>
  </TitlesOfParts>
  <Company>University of Illinois at Urbana-Champaign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Settling Disputes</dc:title>
  <dc:creator>Bobby Morrissey</dc:creator>
  <cp:lastModifiedBy>Bobby Morrissey</cp:lastModifiedBy>
  <cp:revision>14</cp:revision>
  <dcterms:created xsi:type="dcterms:W3CDTF">2014-01-30T04:28:17Z</dcterms:created>
  <dcterms:modified xsi:type="dcterms:W3CDTF">2014-01-30T05:28:33Z</dcterms:modified>
</cp:coreProperties>
</file>