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83" r:id="rId10"/>
    <p:sldId id="264" r:id="rId11"/>
    <p:sldId id="265" r:id="rId12"/>
    <p:sldId id="282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79" r:id="rId27"/>
    <p:sldId id="284" r:id="rId28"/>
    <p:sldId id="285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F508B-B36D-4334-B0A6-330BDD36B41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C2102A9-465D-46C5-838E-CA1866B9B885}">
      <dgm:prSet phldrT="[Text]"/>
      <dgm:spPr/>
      <dgm:t>
        <a:bodyPr/>
        <a:lstStyle/>
        <a:p>
          <a:r>
            <a:rPr lang="en-US" dirty="0" smtClean="0"/>
            <a:t>NC Supreme Court</a:t>
          </a:r>
          <a:endParaRPr lang="en-US" dirty="0"/>
        </a:p>
      </dgm:t>
    </dgm:pt>
    <dgm:pt modelId="{6C3302FB-3DD8-4C2E-BC77-E493F018F06E}" type="parTrans" cxnId="{78B48C5A-08C8-40D0-AE88-247A6F631C7B}">
      <dgm:prSet/>
      <dgm:spPr/>
      <dgm:t>
        <a:bodyPr/>
        <a:lstStyle/>
        <a:p>
          <a:endParaRPr lang="en-US"/>
        </a:p>
      </dgm:t>
    </dgm:pt>
    <dgm:pt modelId="{A02931F9-C348-4D66-B640-0C72AD54081E}" type="sibTrans" cxnId="{78B48C5A-08C8-40D0-AE88-247A6F631C7B}">
      <dgm:prSet/>
      <dgm:spPr/>
      <dgm:t>
        <a:bodyPr/>
        <a:lstStyle/>
        <a:p>
          <a:endParaRPr lang="en-US"/>
        </a:p>
      </dgm:t>
    </dgm:pt>
    <dgm:pt modelId="{63914511-16A6-46CF-A3BE-90634FB8CB3F}">
      <dgm:prSet phldrT="[Text]"/>
      <dgm:spPr/>
      <dgm:t>
        <a:bodyPr/>
        <a:lstStyle/>
        <a:p>
          <a:r>
            <a:rPr lang="en-US" dirty="0" smtClean="0"/>
            <a:t>NC Court of Appeals</a:t>
          </a:r>
          <a:endParaRPr lang="en-US" dirty="0"/>
        </a:p>
      </dgm:t>
    </dgm:pt>
    <dgm:pt modelId="{AFC2A6E8-4A9A-41F3-A5C1-880D31DF7E1F}" type="parTrans" cxnId="{4C4B892D-F67F-4E40-83E1-36A2DCFC5B80}">
      <dgm:prSet/>
      <dgm:spPr/>
      <dgm:t>
        <a:bodyPr/>
        <a:lstStyle/>
        <a:p>
          <a:endParaRPr lang="en-US"/>
        </a:p>
      </dgm:t>
    </dgm:pt>
    <dgm:pt modelId="{4994C73C-DA31-4C1F-ABD0-CAE8348D823A}" type="sibTrans" cxnId="{4C4B892D-F67F-4E40-83E1-36A2DCFC5B80}">
      <dgm:prSet/>
      <dgm:spPr/>
      <dgm:t>
        <a:bodyPr/>
        <a:lstStyle/>
        <a:p>
          <a:endParaRPr lang="en-US"/>
        </a:p>
      </dgm:t>
    </dgm:pt>
    <dgm:pt modelId="{8EE064E3-C339-4DAA-BFB5-DF9C137B2178}">
      <dgm:prSet phldrT="[Text]"/>
      <dgm:spPr/>
      <dgm:t>
        <a:bodyPr/>
        <a:lstStyle/>
        <a:p>
          <a:r>
            <a:rPr lang="en-US" dirty="0" smtClean="0"/>
            <a:t>NC Superior Court</a:t>
          </a:r>
          <a:endParaRPr lang="en-US" dirty="0"/>
        </a:p>
      </dgm:t>
    </dgm:pt>
    <dgm:pt modelId="{0E47ABD5-3AC1-42A4-BDD3-AA91C638FC7A}" type="parTrans" cxnId="{C58C5BA7-A1EE-4D96-8FFF-00D1D8883DFF}">
      <dgm:prSet/>
      <dgm:spPr/>
      <dgm:t>
        <a:bodyPr/>
        <a:lstStyle/>
        <a:p>
          <a:endParaRPr lang="en-US"/>
        </a:p>
      </dgm:t>
    </dgm:pt>
    <dgm:pt modelId="{35E6D1D6-F087-47EE-8DB9-7AC4153125E4}" type="sibTrans" cxnId="{C58C5BA7-A1EE-4D96-8FFF-00D1D8883DFF}">
      <dgm:prSet/>
      <dgm:spPr/>
      <dgm:t>
        <a:bodyPr/>
        <a:lstStyle/>
        <a:p>
          <a:endParaRPr lang="en-US"/>
        </a:p>
      </dgm:t>
    </dgm:pt>
    <dgm:pt modelId="{C06D7DF5-FA59-445F-943C-DACA19056044}">
      <dgm:prSet phldrT="[Text]"/>
      <dgm:spPr/>
      <dgm:t>
        <a:bodyPr/>
        <a:lstStyle/>
        <a:p>
          <a:r>
            <a:rPr lang="en-US" dirty="0" smtClean="0"/>
            <a:t>NC District Court</a:t>
          </a:r>
          <a:endParaRPr lang="en-US" dirty="0"/>
        </a:p>
      </dgm:t>
    </dgm:pt>
    <dgm:pt modelId="{1B304E32-C012-416D-9000-22DDE623249B}" type="parTrans" cxnId="{D434DED8-3442-4C92-8870-116EE6696E7F}">
      <dgm:prSet/>
      <dgm:spPr/>
      <dgm:t>
        <a:bodyPr/>
        <a:lstStyle/>
        <a:p>
          <a:endParaRPr lang="en-US"/>
        </a:p>
      </dgm:t>
    </dgm:pt>
    <dgm:pt modelId="{29527CC5-FC42-45F9-968D-B775BE188AB1}" type="sibTrans" cxnId="{D434DED8-3442-4C92-8870-116EE6696E7F}">
      <dgm:prSet/>
      <dgm:spPr/>
      <dgm:t>
        <a:bodyPr/>
        <a:lstStyle/>
        <a:p>
          <a:endParaRPr lang="en-US"/>
        </a:p>
      </dgm:t>
    </dgm:pt>
    <dgm:pt modelId="{13660E57-622E-48BE-829B-B5ACC57C175A}" type="pres">
      <dgm:prSet presAssocID="{BE2F508B-B36D-4334-B0A6-330BDD36B41E}" presName="Name0" presStyleCnt="0">
        <dgm:presLayoutVars>
          <dgm:dir/>
          <dgm:animLvl val="lvl"/>
          <dgm:resizeHandles val="exact"/>
        </dgm:presLayoutVars>
      </dgm:prSet>
      <dgm:spPr/>
    </dgm:pt>
    <dgm:pt modelId="{165EC96D-5D53-4D8C-9131-6AB77D0A1952}" type="pres">
      <dgm:prSet presAssocID="{9C2102A9-465D-46C5-838E-CA1866B9B885}" presName="Name8" presStyleCnt="0"/>
      <dgm:spPr/>
    </dgm:pt>
    <dgm:pt modelId="{B18B6FD4-1CF3-4E12-BFFE-C6898AEDB574}" type="pres">
      <dgm:prSet presAssocID="{9C2102A9-465D-46C5-838E-CA1866B9B88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D8063-8163-41E1-9C25-8E2C44D47F17}" type="pres">
      <dgm:prSet presAssocID="{9C2102A9-465D-46C5-838E-CA1866B9B8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96BA5-3A6D-445A-B750-68FEA54294B4}" type="pres">
      <dgm:prSet presAssocID="{63914511-16A6-46CF-A3BE-90634FB8CB3F}" presName="Name8" presStyleCnt="0"/>
      <dgm:spPr/>
    </dgm:pt>
    <dgm:pt modelId="{640B9B0E-27F9-44FD-8F1D-FE1E6EAB9F5B}" type="pres">
      <dgm:prSet presAssocID="{63914511-16A6-46CF-A3BE-90634FB8CB3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C0860-044E-4F38-8E62-9DF8B762E019}" type="pres">
      <dgm:prSet presAssocID="{63914511-16A6-46CF-A3BE-90634FB8CB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735A-41B4-449E-B680-973393AA25D2}" type="pres">
      <dgm:prSet presAssocID="{8EE064E3-C339-4DAA-BFB5-DF9C137B2178}" presName="Name8" presStyleCnt="0"/>
      <dgm:spPr/>
    </dgm:pt>
    <dgm:pt modelId="{36D0E41C-3DA3-4DB9-85EB-6B265321A27F}" type="pres">
      <dgm:prSet presAssocID="{8EE064E3-C339-4DAA-BFB5-DF9C137B217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5F16D-3F39-4570-9DB4-4D0D7E195311}" type="pres">
      <dgm:prSet presAssocID="{8EE064E3-C339-4DAA-BFB5-DF9C137B21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F4AAC-76BA-491D-82C3-C46C236C9A48}" type="pres">
      <dgm:prSet presAssocID="{C06D7DF5-FA59-445F-943C-DACA19056044}" presName="Name8" presStyleCnt="0"/>
      <dgm:spPr/>
    </dgm:pt>
    <dgm:pt modelId="{63E95257-77BD-492F-94AC-66901E046FFC}" type="pres">
      <dgm:prSet presAssocID="{C06D7DF5-FA59-445F-943C-DACA1905604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6CCA8-4CB9-429F-A532-88B816BB2300}" type="pres">
      <dgm:prSet presAssocID="{C06D7DF5-FA59-445F-943C-DACA190560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48C5A-08C8-40D0-AE88-247A6F631C7B}" srcId="{BE2F508B-B36D-4334-B0A6-330BDD36B41E}" destId="{9C2102A9-465D-46C5-838E-CA1866B9B885}" srcOrd="0" destOrd="0" parTransId="{6C3302FB-3DD8-4C2E-BC77-E493F018F06E}" sibTransId="{A02931F9-C348-4D66-B640-0C72AD54081E}"/>
    <dgm:cxn modelId="{C58C5BA7-A1EE-4D96-8FFF-00D1D8883DFF}" srcId="{BE2F508B-B36D-4334-B0A6-330BDD36B41E}" destId="{8EE064E3-C339-4DAA-BFB5-DF9C137B2178}" srcOrd="2" destOrd="0" parTransId="{0E47ABD5-3AC1-42A4-BDD3-AA91C638FC7A}" sibTransId="{35E6D1D6-F087-47EE-8DB9-7AC4153125E4}"/>
    <dgm:cxn modelId="{D434DED8-3442-4C92-8870-116EE6696E7F}" srcId="{BE2F508B-B36D-4334-B0A6-330BDD36B41E}" destId="{C06D7DF5-FA59-445F-943C-DACA19056044}" srcOrd="3" destOrd="0" parTransId="{1B304E32-C012-416D-9000-22DDE623249B}" sibTransId="{29527CC5-FC42-45F9-968D-B775BE188AB1}"/>
    <dgm:cxn modelId="{A2679318-F1F5-0442-A6E8-6696A2BB5C7B}" type="presOf" srcId="{C06D7DF5-FA59-445F-943C-DACA19056044}" destId="{63E95257-77BD-492F-94AC-66901E046FFC}" srcOrd="0" destOrd="0" presId="urn:microsoft.com/office/officeart/2005/8/layout/pyramid1"/>
    <dgm:cxn modelId="{AF62250E-BF30-B247-92CD-B247B634083B}" type="presOf" srcId="{63914511-16A6-46CF-A3BE-90634FB8CB3F}" destId="{640B9B0E-27F9-44FD-8F1D-FE1E6EAB9F5B}" srcOrd="0" destOrd="0" presId="urn:microsoft.com/office/officeart/2005/8/layout/pyramid1"/>
    <dgm:cxn modelId="{157ABC1D-5C1C-D142-907E-7BEA90F0BFBF}" type="presOf" srcId="{8EE064E3-C339-4DAA-BFB5-DF9C137B2178}" destId="{36D0E41C-3DA3-4DB9-85EB-6B265321A27F}" srcOrd="0" destOrd="0" presId="urn:microsoft.com/office/officeart/2005/8/layout/pyramid1"/>
    <dgm:cxn modelId="{4C4B892D-F67F-4E40-83E1-36A2DCFC5B80}" srcId="{BE2F508B-B36D-4334-B0A6-330BDD36B41E}" destId="{63914511-16A6-46CF-A3BE-90634FB8CB3F}" srcOrd="1" destOrd="0" parTransId="{AFC2A6E8-4A9A-41F3-A5C1-880D31DF7E1F}" sibTransId="{4994C73C-DA31-4C1F-ABD0-CAE8348D823A}"/>
    <dgm:cxn modelId="{94A0F1BE-E513-3F40-B06C-6F94F6EC965C}" type="presOf" srcId="{9C2102A9-465D-46C5-838E-CA1866B9B885}" destId="{A20D8063-8163-41E1-9C25-8E2C44D47F17}" srcOrd="1" destOrd="0" presId="urn:microsoft.com/office/officeart/2005/8/layout/pyramid1"/>
    <dgm:cxn modelId="{7833FDD3-6C25-FA41-B19F-5BB93530CD42}" type="presOf" srcId="{C06D7DF5-FA59-445F-943C-DACA19056044}" destId="{1576CCA8-4CB9-429F-A532-88B816BB2300}" srcOrd="1" destOrd="0" presId="urn:microsoft.com/office/officeart/2005/8/layout/pyramid1"/>
    <dgm:cxn modelId="{FB6E3973-04F5-1149-A23D-752DF244458F}" type="presOf" srcId="{9C2102A9-465D-46C5-838E-CA1866B9B885}" destId="{B18B6FD4-1CF3-4E12-BFFE-C6898AEDB574}" srcOrd="0" destOrd="0" presId="urn:microsoft.com/office/officeart/2005/8/layout/pyramid1"/>
    <dgm:cxn modelId="{BE93CAFD-01A9-504D-B736-4176C969C379}" type="presOf" srcId="{8EE064E3-C339-4DAA-BFB5-DF9C137B2178}" destId="{2945F16D-3F39-4570-9DB4-4D0D7E195311}" srcOrd="1" destOrd="0" presId="urn:microsoft.com/office/officeart/2005/8/layout/pyramid1"/>
    <dgm:cxn modelId="{EC2360D7-5372-914D-A00B-4BBAE97CC9A8}" type="presOf" srcId="{BE2F508B-B36D-4334-B0A6-330BDD36B41E}" destId="{13660E57-622E-48BE-829B-B5ACC57C175A}" srcOrd="0" destOrd="0" presId="urn:microsoft.com/office/officeart/2005/8/layout/pyramid1"/>
    <dgm:cxn modelId="{E24E0803-265E-594E-88C7-1F589C976ED4}" type="presOf" srcId="{63914511-16A6-46CF-A3BE-90634FB8CB3F}" destId="{5D6C0860-044E-4F38-8E62-9DF8B762E019}" srcOrd="1" destOrd="0" presId="urn:microsoft.com/office/officeart/2005/8/layout/pyramid1"/>
    <dgm:cxn modelId="{88662581-7B34-5A4B-B3E5-64E40577D648}" type="presParOf" srcId="{13660E57-622E-48BE-829B-B5ACC57C175A}" destId="{165EC96D-5D53-4D8C-9131-6AB77D0A1952}" srcOrd="0" destOrd="0" presId="urn:microsoft.com/office/officeart/2005/8/layout/pyramid1"/>
    <dgm:cxn modelId="{AC843339-25A0-2640-8984-E89EC38E7C7C}" type="presParOf" srcId="{165EC96D-5D53-4D8C-9131-6AB77D0A1952}" destId="{B18B6FD4-1CF3-4E12-BFFE-C6898AEDB574}" srcOrd="0" destOrd="0" presId="urn:microsoft.com/office/officeart/2005/8/layout/pyramid1"/>
    <dgm:cxn modelId="{1747D621-7D39-3E49-86EE-042FB63F8E1C}" type="presParOf" srcId="{165EC96D-5D53-4D8C-9131-6AB77D0A1952}" destId="{A20D8063-8163-41E1-9C25-8E2C44D47F17}" srcOrd="1" destOrd="0" presId="urn:microsoft.com/office/officeart/2005/8/layout/pyramid1"/>
    <dgm:cxn modelId="{C1F88336-9DF1-EC41-9B81-49292735D03D}" type="presParOf" srcId="{13660E57-622E-48BE-829B-B5ACC57C175A}" destId="{AEB96BA5-3A6D-445A-B750-68FEA54294B4}" srcOrd="1" destOrd="0" presId="urn:microsoft.com/office/officeart/2005/8/layout/pyramid1"/>
    <dgm:cxn modelId="{5F534248-88F5-554D-92DA-9890DB6CC7CF}" type="presParOf" srcId="{AEB96BA5-3A6D-445A-B750-68FEA54294B4}" destId="{640B9B0E-27F9-44FD-8F1D-FE1E6EAB9F5B}" srcOrd="0" destOrd="0" presId="urn:microsoft.com/office/officeart/2005/8/layout/pyramid1"/>
    <dgm:cxn modelId="{A27423DE-6794-5A40-940D-959B294E2497}" type="presParOf" srcId="{AEB96BA5-3A6D-445A-B750-68FEA54294B4}" destId="{5D6C0860-044E-4F38-8E62-9DF8B762E019}" srcOrd="1" destOrd="0" presId="urn:microsoft.com/office/officeart/2005/8/layout/pyramid1"/>
    <dgm:cxn modelId="{A74F20C2-93E0-9A44-80EA-69C6655FC7AB}" type="presParOf" srcId="{13660E57-622E-48BE-829B-B5ACC57C175A}" destId="{E18C735A-41B4-449E-B680-973393AA25D2}" srcOrd="2" destOrd="0" presId="urn:microsoft.com/office/officeart/2005/8/layout/pyramid1"/>
    <dgm:cxn modelId="{14DB6192-212A-ED4F-8ED8-7A191D572A0D}" type="presParOf" srcId="{E18C735A-41B4-449E-B680-973393AA25D2}" destId="{36D0E41C-3DA3-4DB9-85EB-6B265321A27F}" srcOrd="0" destOrd="0" presId="urn:microsoft.com/office/officeart/2005/8/layout/pyramid1"/>
    <dgm:cxn modelId="{3A4B49F4-DA74-9B4F-B4C5-91F5A419D807}" type="presParOf" srcId="{E18C735A-41B4-449E-B680-973393AA25D2}" destId="{2945F16D-3F39-4570-9DB4-4D0D7E195311}" srcOrd="1" destOrd="0" presId="urn:microsoft.com/office/officeart/2005/8/layout/pyramid1"/>
    <dgm:cxn modelId="{4A760EF8-1BF5-1B46-972F-FD0428BC196D}" type="presParOf" srcId="{13660E57-622E-48BE-829B-B5ACC57C175A}" destId="{197F4AAC-76BA-491D-82C3-C46C236C9A48}" srcOrd="3" destOrd="0" presId="urn:microsoft.com/office/officeart/2005/8/layout/pyramid1"/>
    <dgm:cxn modelId="{733B5DEA-8739-264E-BE1D-1324C7EA554B}" type="presParOf" srcId="{197F4AAC-76BA-491D-82C3-C46C236C9A48}" destId="{63E95257-77BD-492F-94AC-66901E046FFC}" srcOrd="0" destOrd="0" presId="urn:microsoft.com/office/officeart/2005/8/layout/pyramid1"/>
    <dgm:cxn modelId="{DCD996F9-ADBC-AB46-A7F8-4A8005B44EE5}" type="presParOf" srcId="{197F4AAC-76BA-491D-82C3-C46C236C9A48}" destId="{1576CCA8-4CB9-429F-A532-88B816BB230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B6FD4-1CF3-4E12-BFFE-C6898AEDB574}">
      <dsp:nvSpPr>
        <dsp:cNvPr id="0" name=""/>
        <dsp:cNvSpPr/>
      </dsp:nvSpPr>
      <dsp:spPr>
        <a:xfrm>
          <a:off x="1320403" y="0"/>
          <a:ext cx="880268" cy="113149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NC Supreme Court</a:t>
          </a:r>
          <a:endParaRPr lang="en-US" sz="1600" kern="1200" dirty="0"/>
        </a:p>
      </dsp:txBody>
      <dsp:txXfrm>
        <a:off x="1320403" y="0"/>
        <a:ext cx="880268" cy="1131490"/>
      </dsp:txXfrm>
    </dsp:sp>
    <dsp:sp modelId="{640B9B0E-27F9-44FD-8F1D-FE1E6EAB9F5B}">
      <dsp:nvSpPr>
        <dsp:cNvPr id="0" name=""/>
        <dsp:cNvSpPr/>
      </dsp:nvSpPr>
      <dsp:spPr>
        <a:xfrm>
          <a:off x="880268" y="1131490"/>
          <a:ext cx="1760537" cy="1131490"/>
        </a:xfrm>
        <a:prstGeom prst="trapezoid">
          <a:avLst>
            <a:gd name="adj" fmla="val 388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NC Court of Appeals</a:t>
          </a:r>
          <a:endParaRPr lang="en-US" sz="1600" kern="1200" dirty="0"/>
        </a:p>
      </dsp:txBody>
      <dsp:txXfrm>
        <a:off x="1188362" y="1131490"/>
        <a:ext cx="1144349" cy="1131490"/>
      </dsp:txXfrm>
    </dsp:sp>
    <dsp:sp modelId="{36D0E41C-3DA3-4DB9-85EB-6B265321A27F}">
      <dsp:nvSpPr>
        <dsp:cNvPr id="0" name=""/>
        <dsp:cNvSpPr/>
      </dsp:nvSpPr>
      <dsp:spPr>
        <a:xfrm>
          <a:off x="440134" y="2262981"/>
          <a:ext cx="2640806" cy="1131490"/>
        </a:xfrm>
        <a:prstGeom prst="trapezoid">
          <a:avLst>
            <a:gd name="adj" fmla="val 388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NC Superior Court</a:t>
          </a:r>
          <a:endParaRPr lang="en-US" sz="1600" kern="1200" dirty="0"/>
        </a:p>
      </dsp:txBody>
      <dsp:txXfrm>
        <a:off x="902275" y="2262981"/>
        <a:ext cx="1716524" cy="1131490"/>
      </dsp:txXfrm>
    </dsp:sp>
    <dsp:sp modelId="{63E95257-77BD-492F-94AC-66901E046FFC}">
      <dsp:nvSpPr>
        <dsp:cNvPr id="0" name=""/>
        <dsp:cNvSpPr/>
      </dsp:nvSpPr>
      <dsp:spPr>
        <a:xfrm>
          <a:off x="0" y="3394472"/>
          <a:ext cx="3521075" cy="1131490"/>
        </a:xfrm>
        <a:prstGeom prst="trapezoid">
          <a:avLst>
            <a:gd name="adj" fmla="val 388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NC District Court</a:t>
          </a:r>
          <a:endParaRPr lang="en-US" sz="1600" kern="1200" dirty="0"/>
        </a:p>
      </dsp:txBody>
      <dsp:txXfrm>
        <a:off x="616188" y="3394472"/>
        <a:ext cx="2288698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1E683-EAF3-F746-96A8-BCD682614D2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4658-5CC8-3346-A61A-025C585F5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3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6C104F0-E5E2-834D-A0FA-F24886EA554A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9E394E-F3DF-904B-AEBB-8AE58784E30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Local </a:t>
            </a:r>
            <a:r>
              <a:rPr lang="en-US" dirty="0" err="1" smtClean="0"/>
              <a:t>Govt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1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84" y="0"/>
            <a:ext cx="8390316" cy="935447"/>
          </a:xfrm>
        </p:spPr>
        <p:txBody>
          <a:bodyPr/>
          <a:lstStyle/>
          <a:p>
            <a:r>
              <a:rPr lang="en-US" sz="4000" dirty="0" smtClean="0"/>
              <a:t>Holly Spring Local Ordinances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71398"/>
            <a:ext cx="8390316" cy="5686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can’t maintain</a:t>
            </a:r>
            <a:r>
              <a:rPr lang="en-US" sz="2000" dirty="0"/>
              <a:t>, keep, house, possess, or have under their control within the town any swine, any venomous reptile or any other wild or exotic animal. </a:t>
            </a:r>
            <a:endParaRPr lang="en-US" sz="2000" dirty="0" smtClean="0"/>
          </a:p>
          <a:p>
            <a:r>
              <a:rPr lang="en-US" sz="2000" dirty="0" smtClean="0"/>
              <a:t>“Fighting Words” Ordinance – No loud</a:t>
            </a:r>
            <a:r>
              <a:rPr lang="en-US" sz="2000" dirty="0"/>
              <a:t>, profane, vulgar or boisterous language likely to cause an immediate breach of the peace upon the streets, sidewalks, alleys or other public places of the town. </a:t>
            </a:r>
            <a:endParaRPr lang="en-US" sz="2000" dirty="0" smtClean="0"/>
          </a:p>
          <a:p>
            <a:r>
              <a:rPr lang="en-US" sz="2000" dirty="0" smtClean="0"/>
              <a:t>You can’t beg </a:t>
            </a:r>
            <a:r>
              <a:rPr lang="en-US" sz="2000" dirty="0"/>
              <a:t>on any street or in any public building </a:t>
            </a:r>
            <a:r>
              <a:rPr lang="en-US" sz="2000" dirty="0" smtClean="0"/>
              <a:t>unless you get a permit.</a:t>
            </a:r>
          </a:p>
          <a:p>
            <a:r>
              <a:rPr lang="en-US" sz="2000" dirty="0" smtClean="0"/>
              <a:t>You can’t smoke </a:t>
            </a:r>
            <a:r>
              <a:rPr lang="en-US" sz="2000" dirty="0"/>
              <a:t>in any town park, park property, greenway, or any area held for public recreation in the </a:t>
            </a:r>
            <a:r>
              <a:rPr lang="en-US" sz="2000" dirty="0" smtClean="0"/>
              <a:t>town.</a:t>
            </a:r>
          </a:p>
          <a:p>
            <a:r>
              <a:rPr lang="en-US" sz="2000" dirty="0" smtClean="0"/>
              <a:t>You can’t assemble on a sidewalk or street where you would be obstructing the free flow of traffic, and MUST move if an officer asks you to do so. </a:t>
            </a:r>
          </a:p>
          <a:p>
            <a:r>
              <a:rPr lang="en-US" sz="2000" dirty="0" smtClean="0"/>
              <a:t>There is no curfew unless Holly Springs declares one because of a prior disturbance. “Nighttime” is considered to be from 11-7 and applies when discussing laws about disturbing the peace at night (i.e. parties).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NC 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16364"/>
            <a:ext cx="8229600" cy="5267037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600" dirty="0" smtClean="0"/>
              <a:t>General Info:</a:t>
            </a:r>
          </a:p>
          <a:p>
            <a:pPr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E</a:t>
            </a:r>
            <a:r>
              <a:rPr lang="en-US" sz="2200" dirty="0" smtClean="0"/>
              <a:t>xactly </a:t>
            </a:r>
            <a:r>
              <a:rPr lang="en-US" sz="2200" dirty="0"/>
              <a:t>100 counties in NC.</a:t>
            </a:r>
          </a:p>
          <a:p>
            <a:pPr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Counties </a:t>
            </a:r>
            <a:r>
              <a:rPr lang="en-US" sz="2200" dirty="0" smtClean="0"/>
              <a:t>enforce the </a:t>
            </a:r>
            <a:r>
              <a:rPr lang="en-US" sz="2200" dirty="0"/>
              <a:t>statutes passed by the General Assembly.</a:t>
            </a:r>
          </a:p>
          <a:p>
            <a:pPr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P</a:t>
            </a:r>
            <a:r>
              <a:rPr lang="en-US" sz="2200" dirty="0" smtClean="0"/>
              <a:t>rovide </a:t>
            </a:r>
            <a:r>
              <a:rPr lang="en-US" sz="2200" dirty="0"/>
              <a:t>services like public libraries</a:t>
            </a:r>
            <a:r>
              <a:rPr lang="en-US" sz="2200" dirty="0" smtClean="0"/>
              <a:t>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2600" dirty="0" smtClean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600" dirty="0" smtClean="0"/>
              <a:t>Government in counties: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Ran by an </a:t>
            </a:r>
            <a:r>
              <a:rPr lang="en-US" sz="2200" b="1" dirty="0" smtClean="0"/>
              <a:t>elected board of county commissioners</a:t>
            </a:r>
            <a:r>
              <a:rPr lang="en-US" sz="2200" dirty="0" smtClean="0"/>
              <a:t>.  </a:t>
            </a:r>
            <a:endParaRPr lang="en-US" sz="2200" dirty="0"/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Oversee elections, alcohol distribution, and schools in the county.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Each county has a Local Education Authority (LEA), aka School Board.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The citizens of the county also elect a </a:t>
            </a:r>
            <a:r>
              <a:rPr lang="en-US" sz="2200" b="1" dirty="0" smtClean="0"/>
              <a:t>sheriff</a:t>
            </a:r>
            <a:r>
              <a:rPr lang="en-US" sz="2200" dirty="0" smtClean="0"/>
              <a:t> whose jurisdiction is the county.</a:t>
            </a:r>
          </a:p>
          <a:p>
            <a:pPr marL="342900" indent="-342900">
              <a:buClr>
                <a:schemeClr val="accent3"/>
              </a:buClr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9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821" y="1386240"/>
            <a:ext cx="8323168" cy="5209377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 Citizens may be actively involved in the lawmaking process in one of three ways:</a:t>
            </a:r>
            <a:endParaRPr lang="en-US" sz="3600" dirty="0"/>
          </a:p>
          <a:p>
            <a:pPr lvl="2"/>
            <a:r>
              <a:rPr lang="en-US" sz="2700" dirty="0">
                <a:effectLst/>
              </a:rPr>
              <a:t>Initiative: a procedure where citizens can </a:t>
            </a:r>
            <a:r>
              <a:rPr lang="en-US" sz="2700" dirty="0" smtClean="0">
                <a:effectLst/>
              </a:rPr>
              <a:t>propose/vote on </a:t>
            </a:r>
            <a:r>
              <a:rPr lang="en-US" sz="2700" dirty="0">
                <a:effectLst/>
              </a:rPr>
              <a:t>new laws or new amendments</a:t>
            </a:r>
          </a:p>
          <a:p>
            <a:pPr lvl="2"/>
            <a:r>
              <a:rPr lang="en-US" sz="2700" dirty="0">
                <a:effectLst/>
              </a:rPr>
              <a:t>Referendum: a way for citizens to vote on state or local </a:t>
            </a:r>
            <a:r>
              <a:rPr lang="en-US" sz="2700" dirty="0" smtClean="0">
                <a:effectLst/>
              </a:rPr>
              <a:t>laws from the governing body</a:t>
            </a:r>
          </a:p>
          <a:p>
            <a:pPr lvl="2"/>
            <a:r>
              <a:rPr lang="en-US" sz="2700" dirty="0" smtClean="0">
                <a:effectLst/>
              </a:rPr>
              <a:t>Bond issues: potential money to be used on various projects (typically schools)</a:t>
            </a:r>
          </a:p>
          <a:p>
            <a:pPr lvl="1"/>
            <a:endParaRPr lang="en-US" sz="290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821" y="228601"/>
            <a:ext cx="7543800" cy="914400"/>
          </a:xfrm>
        </p:spPr>
        <p:txBody>
          <a:bodyPr/>
          <a:lstStyle/>
          <a:p>
            <a:r>
              <a:rPr lang="en-US" dirty="0" smtClean="0"/>
              <a:t>Citizen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85727"/>
              </p:ext>
            </p:extLst>
          </p:nvPr>
        </p:nvGraphicFramePr>
        <p:xfrm>
          <a:off x="228600" y="533400"/>
          <a:ext cx="8763000" cy="564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45792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City</a:t>
                      </a:r>
                      <a:endParaRPr lang="en-US" sz="1400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Main job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Make</a:t>
                      </a:r>
                      <a:r>
                        <a:rPr lang="en-US" sz="1400" baseline="0" dirty="0" smtClean="0"/>
                        <a:t> laws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Make laws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Make laws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Make laws</a:t>
                      </a:r>
                      <a:endParaRPr lang="en-US" sz="1400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Led by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 Assembly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County commissioners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City Council</a:t>
                      </a:r>
                      <a:endParaRPr lang="en-US" sz="1400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Qualifications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HoR</a:t>
                      </a:r>
                      <a:r>
                        <a:rPr lang="en-US" sz="1400" dirty="0" smtClean="0"/>
                        <a:t> – 25, 7 </a:t>
                      </a:r>
                      <a:r>
                        <a:rPr lang="en-US" sz="1400" dirty="0" err="1" smtClean="0"/>
                        <a:t>yrUS</a:t>
                      </a:r>
                      <a:r>
                        <a:rPr lang="en-US" sz="1400" dirty="0" smtClean="0"/>
                        <a:t> citizen, live</a:t>
                      </a:r>
                      <a:r>
                        <a:rPr lang="en-US" sz="1400" baseline="0" dirty="0" smtClean="0"/>
                        <a:t> in district</a:t>
                      </a:r>
                    </a:p>
                    <a:p>
                      <a:r>
                        <a:rPr lang="en-US" sz="1400" baseline="0" dirty="0" err="1" smtClean="0"/>
                        <a:t>Sen</a:t>
                      </a:r>
                      <a:r>
                        <a:rPr lang="en-US" sz="1400" baseline="0" dirty="0" smtClean="0"/>
                        <a:t> – 30, 9 </a:t>
                      </a:r>
                      <a:r>
                        <a:rPr lang="en-US" sz="1400" baseline="0" dirty="0" err="1" smtClean="0"/>
                        <a:t>yr</a:t>
                      </a:r>
                      <a:r>
                        <a:rPr lang="en-US" sz="1400" baseline="0" dirty="0" smtClean="0"/>
                        <a:t> US citizen, live in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HoR</a:t>
                      </a:r>
                      <a:r>
                        <a:rPr lang="en-US" sz="1400" baseline="0" dirty="0" smtClean="0"/>
                        <a:t> – 21, 1 </a:t>
                      </a:r>
                      <a:r>
                        <a:rPr lang="en-US" sz="1400" baseline="0" dirty="0" err="1" smtClean="0"/>
                        <a:t>yr</a:t>
                      </a:r>
                      <a:r>
                        <a:rPr lang="en-US" sz="1400" baseline="0" dirty="0" smtClean="0"/>
                        <a:t> NC citizen</a:t>
                      </a:r>
                    </a:p>
                    <a:p>
                      <a:r>
                        <a:rPr lang="en-US" sz="1400" baseline="0" dirty="0" err="1" smtClean="0"/>
                        <a:t>Sen</a:t>
                      </a:r>
                      <a:r>
                        <a:rPr lang="en-US" sz="1400" baseline="0" dirty="0" smtClean="0"/>
                        <a:t> – 25, 2 </a:t>
                      </a:r>
                      <a:r>
                        <a:rPr lang="en-US" sz="1400" baseline="0" dirty="0" err="1" smtClean="0"/>
                        <a:t>yr</a:t>
                      </a:r>
                      <a:r>
                        <a:rPr lang="en-US" sz="1400" baseline="0" dirty="0" smtClean="0"/>
                        <a:t> NC citizen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by county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by city</a:t>
                      </a:r>
                      <a:endParaRPr lang="en-US" sz="1400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Powers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Impeachment</a:t>
                      </a:r>
                    </a:p>
                    <a:p>
                      <a:r>
                        <a:rPr lang="en-US" sz="1400" dirty="0" smtClean="0"/>
                        <a:t>Make money</a:t>
                      </a:r>
                    </a:p>
                    <a:p>
                      <a:r>
                        <a:rPr lang="en-US" sz="1400" dirty="0" smtClean="0"/>
                        <a:t>Declare</a:t>
                      </a:r>
                      <a:r>
                        <a:rPr lang="en-US" sz="1400" baseline="0" dirty="0" smtClean="0"/>
                        <a:t> war</a:t>
                      </a:r>
                    </a:p>
                    <a:p>
                      <a:r>
                        <a:rPr lang="en-US" sz="1400" baseline="0" dirty="0" smtClean="0"/>
                        <a:t>Appropriations Bills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up local </a:t>
                      </a:r>
                      <a:r>
                        <a:rPr lang="en-US" sz="1400" dirty="0" err="1" smtClean="0"/>
                        <a:t>govt’s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Provide right to education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Carry out statutes from state; provide local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 local services</a:t>
                      </a:r>
                      <a:endParaRPr lang="en-US" sz="1400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Structure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</a:t>
                      </a:r>
                      <a:r>
                        <a:rPr lang="en-US" sz="1400" baseline="0" dirty="0" smtClean="0"/>
                        <a:t> of Reps and Senate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 of Reps and Senate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counties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Mayor-Council or</a:t>
                      </a:r>
                    </a:p>
                    <a:p>
                      <a:r>
                        <a:rPr lang="en-US" sz="1400" dirty="0" smtClean="0"/>
                        <a:t>Manager-Council or</a:t>
                      </a:r>
                    </a:p>
                    <a:p>
                      <a:r>
                        <a:rPr lang="en-US" sz="1400" dirty="0" smtClean="0"/>
                        <a:t>Commission</a:t>
                      </a:r>
                      <a:endParaRPr lang="en-US" sz="1400" dirty="0"/>
                    </a:p>
                  </a:txBody>
                  <a:tcPr/>
                </a:tc>
              </a:tr>
              <a:tr h="6814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Applying</a:t>
                      </a:r>
                      <a:r>
                        <a:rPr lang="en-US" sz="1400" b="1" baseline="0" dirty="0" smtClean="0"/>
                        <a:t> Terms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Statutes</a:t>
                      </a:r>
                    </a:p>
                    <a:p>
                      <a:r>
                        <a:rPr lang="en-US" sz="1400" dirty="0" smtClean="0"/>
                        <a:t>Apportionment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Statutes</a:t>
                      </a:r>
                    </a:p>
                    <a:p>
                      <a:r>
                        <a:rPr lang="en-US" sz="1400" dirty="0" smtClean="0"/>
                        <a:t>Apportionment</a:t>
                      </a:r>
                    </a:p>
                    <a:p>
                      <a:r>
                        <a:rPr lang="en-US" sz="1400" dirty="0" smtClean="0"/>
                        <a:t>Gerrymandering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Statutes</a:t>
                      </a:r>
                    </a:p>
                    <a:p>
                      <a:r>
                        <a:rPr lang="en-US" sz="1400" dirty="0" smtClean="0"/>
                        <a:t>Sheriff</a:t>
                      </a:r>
                    </a:p>
                    <a:p>
                      <a:r>
                        <a:rPr lang="en-US" sz="1400" dirty="0" smtClean="0"/>
                        <a:t>County Commissioners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Statutes</a:t>
                      </a:r>
                    </a:p>
                    <a:p>
                      <a:r>
                        <a:rPr lang="en-US" sz="1400" dirty="0" smtClean="0"/>
                        <a:t>Ordinances</a:t>
                      </a:r>
                    </a:p>
                    <a:p>
                      <a:r>
                        <a:rPr lang="en-US" sz="1400" dirty="0" smtClean="0"/>
                        <a:t>Annexation</a:t>
                      </a:r>
                      <a:r>
                        <a:rPr lang="en-US" sz="1400" baseline="0" dirty="0" smtClean="0"/>
                        <a:t>  Zoning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6933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Legislative Branch Summary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45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 Governor and Mayor of Holly Springs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4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0257"/>
            <a:ext cx="7543800" cy="914400"/>
          </a:xfrm>
        </p:spPr>
        <p:txBody>
          <a:bodyPr/>
          <a:lstStyle/>
          <a:p>
            <a:r>
              <a:rPr lang="en-US" dirty="0" smtClean="0"/>
              <a:t>NC 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4767"/>
            <a:ext cx="7543800" cy="4295043"/>
          </a:xfrm>
        </p:spPr>
        <p:txBody>
          <a:bodyPr>
            <a:normAutofit/>
          </a:bodyPr>
          <a:lstStyle/>
          <a:p>
            <a:r>
              <a:rPr lang="en-US" dirty="0"/>
              <a:t>Led by a </a:t>
            </a:r>
            <a:r>
              <a:rPr lang="en-US" dirty="0" smtClean="0"/>
              <a:t>Governor</a:t>
            </a:r>
            <a:r>
              <a:rPr lang="en-US" dirty="0"/>
              <a:t>.  Our current governor is </a:t>
            </a:r>
            <a:r>
              <a:rPr lang="en-US" dirty="0" smtClean="0"/>
              <a:t>Roy Coope</a:t>
            </a:r>
            <a:r>
              <a:rPr lang="en-US" dirty="0"/>
              <a:t>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most states a person must be 30 years old, a US </a:t>
            </a:r>
            <a:r>
              <a:rPr lang="en-US" dirty="0" smtClean="0"/>
              <a:t>citizen for 5 years, </a:t>
            </a:r>
            <a:r>
              <a:rPr lang="en-US" dirty="0"/>
              <a:t>and a resident of the state </a:t>
            </a:r>
            <a:r>
              <a:rPr lang="en-US"/>
              <a:t>for </a:t>
            </a:r>
            <a:r>
              <a:rPr lang="en-US" smtClean="0"/>
              <a:t>2 years</a:t>
            </a:r>
            <a:r>
              <a:rPr lang="en-US" dirty="0"/>
              <a:t>.</a:t>
            </a:r>
          </a:p>
          <a:p>
            <a:r>
              <a:rPr lang="en-US" dirty="0" smtClean="0"/>
              <a:t>4 year terms.</a:t>
            </a:r>
            <a:endParaRPr lang="en-US" dirty="0"/>
          </a:p>
          <a:p>
            <a:r>
              <a:rPr lang="en-US" dirty="0"/>
              <a:t>Recall:  An election where voters can remove state </a:t>
            </a:r>
            <a:r>
              <a:rPr lang="en-US" dirty="0" smtClean="0"/>
              <a:t>officials</a:t>
            </a:r>
            <a:r>
              <a:rPr lang="en-US" dirty="0"/>
              <a:t>.</a:t>
            </a:r>
          </a:p>
          <a:p>
            <a:r>
              <a:rPr lang="en-US" dirty="0"/>
              <a:t>Lieutenant Governor:  Takes over for the governor and is head of the state senate. </a:t>
            </a:r>
            <a:r>
              <a:rPr lang="en-US" dirty="0" smtClean="0"/>
              <a:t> (like </a:t>
            </a:r>
            <a:r>
              <a:rPr lang="en-US" dirty="0"/>
              <a:t>the Vice Pres. of the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6" y="930449"/>
            <a:ext cx="7543800" cy="914400"/>
          </a:xfrm>
        </p:spPr>
        <p:txBody>
          <a:bodyPr/>
          <a:lstStyle/>
          <a:p>
            <a:r>
              <a:rPr lang="en-US" dirty="0" smtClean="0"/>
              <a:t>Powers of the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6" y="1519158"/>
            <a:ext cx="7967541" cy="5030652"/>
          </a:xfrm>
        </p:spPr>
        <p:txBody>
          <a:bodyPr>
            <a:normAutofit/>
          </a:bodyPr>
          <a:lstStyle/>
          <a:p>
            <a:r>
              <a:rPr lang="en-US" dirty="0"/>
              <a:t>Chief Executive, Chief Legislator, Judicial Leader, Commander in Chief, Party leader, Ceremonial leader.</a:t>
            </a:r>
          </a:p>
          <a:p>
            <a:r>
              <a:rPr lang="en-US" dirty="0"/>
              <a:t>As </a:t>
            </a:r>
            <a:r>
              <a:rPr lang="en-US" dirty="0" smtClean="0"/>
              <a:t>Judicial </a:t>
            </a:r>
            <a:r>
              <a:rPr lang="en-US" dirty="0"/>
              <a:t>L</a:t>
            </a:r>
            <a:r>
              <a:rPr lang="en-US" dirty="0" smtClean="0"/>
              <a:t>eader </a:t>
            </a:r>
            <a:r>
              <a:rPr lang="en-US" dirty="0"/>
              <a:t>a </a:t>
            </a:r>
            <a:r>
              <a:rPr lang="en-US" dirty="0" smtClean="0"/>
              <a:t>Governor </a:t>
            </a:r>
            <a:r>
              <a:rPr lang="en-US" dirty="0"/>
              <a:t>can:</a:t>
            </a:r>
          </a:p>
          <a:p>
            <a:pPr lvl="1"/>
            <a:r>
              <a:rPr lang="fi-FI" b="1" dirty="0" err="1" smtClean="0"/>
              <a:t>Commute</a:t>
            </a:r>
            <a:r>
              <a:rPr lang="fi-FI" dirty="0" smtClean="0"/>
              <a:t> (</a:t>
            </a:r>
            <a:r>
              <a:rPr lang="fi-FI" dirty="0" err="1" smtClean="0"/>
              <a:t>reduce</a:t>
            </a:r>
            <a:r>
              <a:rPr lang="fi-FI" dirty="0" smtClean="0"/>
              <a:t>) a </a:t>
            </a:r>
            <a:r>
              <a:rPr lang="fi-FI" dirty="0" err="1" smtClean="0"/>
              <a:t>prison</a:t>
            </a:r>
            <a:r>
              <a:rPr lang="fi-FI" dirty="0" smtClean="0"/>
              <a:t> </a:t>
            </a:r>
            <a:r>
              <a:rPr lang="fi-FI" dirty="0" err="1" smtClean="0"/>
              <a:t>sentence</a:t>
            </a:r>
            <a:r>
              <a:rPr lang="fi-FI" dirty="0" smtClean="0"/>
              <a:t>.</a:t>
            </a:r>
            <a:endParaRPr lang="fi-FI" dirty="0"/>
          </a:p>
          <a:p>
            <a:pPr lvl="1"/>
            <a:r>
              <a:rPr lang="en-US" dirty="0" smtClean="0"/>
              <a:t>Grant </a:t>
            </a:r>
            <a:r>
              <a:rPr lang="en-US" b="1" dirty="0"/>
              <a:t>p</a:t>
            </a:r>
            <a:r>
              <a:rPr lang="en-US" b="1" dirty="0" smtClean="0"/>
              <a:t>arole</a:t>
            </a:r>
            <a:r>
              <a:rPr lang="en-US" dirty="0"/>
              <a:t>:  Early release from prison.</a:t>
            </a:r>
          </a:p>
          <a:p>
            <a:pPr lvl="1"/>
            <a:r>
              <a:rPr lang="en-US" b="1" dirty="0" smtClean="0"/>
              <a:t>Extradite</a:t>
            </a:r>
            <a:r>
              <a:rPr lang="en-US" dirty="0" smtClean="0"/>
              <a:t> a criminal: Orders </a:t>
            </a:r>
            <a:r>
              <a:rPr lang="en-US" dirty="0"/>
              <a:t>a suspect to be returned to the state where the crime was committed.</a:t>
            </a:r>
          </a:p>
          <a:p>
            <a:r>
              <a:rPr lang="en-US" dirty="0"/>
              <a:t>Can offer pardons and reprieves.</a:t>
            </a:r>
          </a:p>
          <a:p>
            <a:r>
              <a:rPr lang="en-US" dirty="0"/>
              <a:t>Calls in the </a:t>
            </a:r>
            <a:r>
              <a:rPr lang="en-US" b="1" dirty="0"/>
              <a:t>National Guard </a:t>
            </a:r>
            <a:r>
              <a:rPr lang="en-US" dirty="0"/>
              <a:t>if problems occur in the </a:t>
            </a:r>
            <a:r>
              <a:rPr lang="en-US"/>
              <a:t>state</a:t>
            </a:r>
            <a:r>
              <a:rPr lang="en-US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402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1732"/>
            <a:ext cx="7543800" cy="845829"/>
          </a:xfrm>
        </p:spPr>
        <p:txBody>
          <a:bodyPr/>
          <a:lstStyle/>
          <a:p>
            <a:r>
              <a:rPr lang="en-US" dirty="0" smtClean="0"/>
              <a:t>NC Executive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39" y="1167561"/>
            <a:ext cx="3845561" cy="530097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Governor</a:t>
            </a:r>
            <a:r>
              <a:rPr lang="en-US" dirty="0" smtClean="0"/>
              <a:t> and </a:t>
            </a:r>
            <a:r>
              <a:rPr lang="en-US" b="1" dirty="0" smtClean="0"/>
              <a:t>Lt. Governor </a:t>
            </a:r>
            <a:r>
              <a:rPr lang="en-US" dirty="0" smtClean="0"/>
              <a:t>are the top 2 officials</a:t>
            </a:r>
            <a:endParaRPr lang="en-US" dirty="0"/>
          </a:p>
          <a:p>
            <a:r>
              <a:rPr lang="en-US" b="1" dirty="0" smtClean="0"/>
              <a:t>NC Council </a:t>
            </a:r>
            <a:r>
              <a:rPr lang="en-US" b="1" dirty="0"/>
              <a:t>of </a:t>
            </a:r>
            <a:r>
              <a:rPr lang="en-US" b="1" dirty="0" smtClean="0"/>
              <a:t>State</a:t>
            </a:r>
          </a:p>
          <a:p>
            <a:pPr lvl="1"/>
            <a:r>
              <a:rPr lang="en-US" sz="2000" dirty="0" smtClean="0"/>
              <a:t>A group of officials </a:t>
            </a:r>
            <a:r>
              <a:rPr lang="en-US" sz="2000" b="1" dirty="0" smtClean="0"/>
              <a:t>elected</a:t>
            </a:r>
            <a:r>
              <a:rPr lang="en-US" sz="2000" dirty="0" smtClean="0"/>
              <a:t> by the people in NC that run various departments</a:t>
            </a:r>
          </a:p>
          <a:p>
            <a:pPr lvl="1"/>
            <a:r>
              <a:rPr lang="en-US" sz="2000" dirty="0" smtClean="0"/>
              <a:t>Led by the Lt. Gov.</a:t>
            </a:r>
          </a:p>
          <a:p>
            <a:r>
              <a:rPr lang="en-US" b="1" dirty="0" smtClean="0"/>
              <a:t>NC Cabinet</a:t>
            </a:r>
            <a:endParaRPr lang="en-US" dirty="0"/>
          </a:p>
          <a:p>
            <a:pPr lvl="1"/>
            <a:r>
              <a:rPr lang="en-US" sz="2000" dirty="0" smtClean="0"/>
              <a:t>These officials are “secretaries” </a:t>
            </a:r>
            <a:r>
              <a:rPr lang="en-US" sz="2000" b="1" dirty="0" smtClean="0"/>
              <a:t>appointed</a:t>
            </a:r>
            <a:r>
              <a:rPr lang="en-US" sz="2000" dirty="0" smtClean="0"/>
              <a:t> by the Governor</a:t>
            </a:r>
          </a:p>
          <a:p>
            <a:pPr lvl="1"/>
            <a:r>
              <a:rPr lang="en-US" sz="2000" dirty="0" smtClean="0"/>
              <a:t>Includes other various departments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8" y="1286095"/>
            <a:ext cx="4233332" cy="53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00" y="0"/>
            <a:ext cx="8862900" cy="1392616"/>
          </a:xfrm>
        </p:spPr>
        <p:txBody>
          <a:bodyPr/>
          <a:lstStyle/>
          <a:p>
            <a:r>
              <a:rPr lang="en-US" dirty="0" smtClean="0"/>
              <a:t>Local Executive Governmen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00" y="1392616"/>
            <a:ext cx="8862900" cy="4988633"/>
          </a:xfrm>
        </p:spPr>
        <p:txBody>
          <a:bodyPr>
            <a:noAutofit/>
          </a:bodyPr>
          <a:lstStyle/>
          <a:p>
            <a:r>
              <a:rPr lang="en-US" sz="2000" b="1" dirty="0"/>
              <a:t>Mayor-Council government</a:t>
            </a:r>
          </a:p>
          <a:p>
            <a:pPr lvl="1"/>
            <a:r>
              <a:rPr lang="en-US" sz="2000" dirty="0"/>
              <a:t>Separate legislative (city council) and executive (mayor) branches.</a:t>
            </a:r>
          </a:p>
          <a:p>
            <a:pPr lvl="1"/>
            <a:r>
              <a:rPr lang="en-US" sz="2000" dirty="0"/>
              <a:t>There are strong and weak mayor plans. </a:t>
            </a:r>
            <a:endParaRPr lang="en-US" sz="2000" dirty="0" smtClean="0"/>
          </a:p>
          <a:p>
            <a:r>
              <a:rPr lang="en-US" sz="2000" b="1" dirty="0" smtClean="0"/>
              <a:t>Council-Manager</a:t>
            </a:r>
          </a:p>
          <a:p>
            <a:pPr lvl="1"/>
            <a:r>
              <a:rPr lang="en-US" sz="2000" dirty="0" smtClean="0"/>
              <a:t>Voters </a:t>
            </a:r>
            <a:r>
              <a:rPr lang="en-US" sz="2000" dirty="0"/>
              <a:t>elect a city council.</a:t>
            </a:r>
          </a:p>
          <a:p>
            <a:pPr lvl="1"/>
            <a:r>
              <a:rPr lang="en-US" sz="2000" dirty="0"/>
              <a:t>City manager runs the city.  Appointed by the city council.</a:t>
            </a:r>
          </a:p>
          <a:p>
            <a:pPr lvl="1"/>
            <a:r>
              <a:rPr lang="en-US" sz="2000" dirty="0"/>
              <a:t>If the manager does not do a good job, he can fired by the council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/>
              <a:t>Commission government</a:t>
            </a:r>
          </a:p>
          <a:p>
            <a:pPr lvl="1"/>
            <a:r>
              <a:rPr lang="en-US" sz="2000" dirty="0" smtClean="0"/>
              <a:t>Separate </a:t>
            </a:r>
            <a:r>
              <a:rPr lang="en-US" sz="2000" dirty="0"/>
              <a:t>departments led by a commissioner.  The commission has executive and legislative powers.</a:t>
            </a:r>
          </a:p>
        </p:txBody>
      </p:sp>
    </p:spTree>
    <p:extLst>
      <p:ext uri="{BB962C8B-B14F-4D97-AF65-F5344CB8AC3E}">
        <p14:creationId xmlns:p14="http://schemas.microsoft.com/office/powerpoint/2010/main" val="408572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68753"/>
            <a:ext cx="7543800" cy="914400"/>
          </a:xfrm>
        </p:spPr>
        <p:txBody>
          <a:bodyPr/>
          <a:lstStyle/>
          <a:p>
            <a:r>
              <a:rPr lang="en-US" dirty="0" smtClean="0"/>
              <a:t>Holly Springs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6354"/>
            <a:ext cx="8337198" cy="3578314"/>
          </a:xfrm>
        </p:spPr>
        <p:txBody>
          <a:bodyPr/>
          <a:lstStyle/>
          <a:p>
            <a:r>
              <a:rPr lang="en-US" dirty="0" smtClean="0"/>
              <a:t>Holly Springs has a council-manager form of gov’t</a:t>
            </a:r>
          </a:p>
          <a:p>
            <a:pPr lvl="1"/>
            <a:r>
              <a:rPr lang="en-US" dirty="0" smtClean="0"/>
              <a:t>5 board members on the city council, plus the mayor, plus a city manager that runs the day-to-day operations.</a:t>
            </a:r>
          </a:p>
          <a:p>
            <a:r>
              <a:rPr lang="en-US" dirty="0" smtClean="0"/>
              <a:t>Responsible for carrying out ordinances (local laws) and decisions made by the Town Council</a:t>
            </a:r>
          </a:p>
          <a:p>
            <a:r>
              <a:rPr lang="en-US" dirty="0" smtClean="0"/>
              <a:t>Dick Sears is the Mayor</a:t>
            </a:r>
          </a:p>
          <a:p>
            <a:r>
              <a:rPr lang="en-US" dirty="0" smtClean="0"/>
              <a:t>Charles Simmons is the Town Manager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06" y="4114800"/>
            <a:ext cx="206671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9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0" y="4267367"/>
            <a:ext cx="3733800" cy="1410795"/>
          </a:xfrm>
        </p:spPr>
        <p:txBody>
          <a:bodyPr/>
          <a:lstStyle/>
          <a:p>
            <a:r>
              <a:rPr lang="en-US" dirty="0" smtClean="0"/>
              <a:t>NC General Assembly and Holly Springs City Council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2249"/>
          </a:xfrm>
        </p:spPr>
        <p:txBody>
          <a:bodyPr/>
          <a:lstStyle/>
          <a:p>
            <a:r>
              <a:rPr lang="en-US" sz="4400" dirty="0" smtClean="0"/>
              <a:t>Executive Branch Summary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84082"/>
              </p:ext>
            </p:extLst>
          </p:nvPr>
        </p:nvGraphicFramePr>
        <p:xfrm>
          <a:off x="457200" y="900996"/>
          <a:ext cx="8229600" cy="572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79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National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Local</a:t>
                      </a:r>
                      <a:endParaRPr lang="en-US" sz="2800" dirty="0"/>
                    </a:p>
                  </a:txBody>
                  <a:tcPr/>
                </a:tc>
              </a:tr>
              <a:tr h="779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Led by</a:t>
                      </a:r>
                    </a:p>
                    <a:p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in command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</a:t>
                      </a:r>
                    </a:p>
                    <a:p>
                      <a:r>
                        <a:rPr lang="en-US" dirty="0" smtClean="0"/>
                        <a:t>Vice </a:t>
                      </a:r>
                      <a:r>
                        <a:rPr lang="en-US" dirty="0" err="1" smtClean="0"/>
                        <a:t>Pres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Governor</a:t>
                      </a:r>
                    </a:p>
                    <a:p>
                      <a:r>
                        <a:rPr lang="en-US" dirty="0" smtClean="0"/>
                        <a:t>Lt. Gov.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Mayor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79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job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Enforcing</a:t>
                      </a:r>
                      <a:r>
                        <a:rPr lang="en-US" baseline="0" dirty="0" smtClean="0"/>
                        <a:t> 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Enforcing 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Enforcing laws</a:t>
                      </a:r>
                      <a:endParaRPr lang="en-US" dirty="0"/>
                    </a:p>
                  </a:txBody>
                  <a:tcPr/>
                </a:tc>
              </a:tr>
              <a:tr h="8886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Structure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Cabinet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Dept</a:t>
                      </a:r>
                      <a:r>
                        <a:rPr lang="en-US" baseline="0" dirty="0" smtClean="0"/>
                        <a:t> Secretaries) and Agencies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Council of State and Governors Cabinet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Mayor-Council</a:t>
                      </a:r>
                    </a:p>
                    <a:p>
                      <a:r>
                        <a:rPr lang="en-US" dirty="0" smtClean="0"/>
                        <a:t>Council-Manager</a:t>
                      </a:r>
                    </a:p>
                    <a:p>
                      <a:r>
                        <a:rPr lang="en-US" dirty="0" err="1" smtClean="0"/>
                        <a:t>Commision</a:t>
                      </a:r>
                      <a:endParaRPr lang="en-US" dirty="0"/>
                    </a:p>
                  </a:txBody>
                  <a:tcPr/>
                </a:tc>
              </a:tr>
              <a:tr h="779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Qualifications for</a:t>
                      </a:r>
                      <a:r>
                        <a:rPr lang="en-US" b="1" baseline="0" dirty="0" smtClean="0"/>
                        <a:t> leader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 native born, live in US for 14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 US citizen, live in NC</a:t>
                      </a:r>
                      <a:r>
                        <a:rPr lang="en-US" baseline="0" dirty="0" smtClean="0"/>
                        <a:t> for 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r>
                        <a:rPr lang="en-US" baseline="0" dirty="0" smtClean="0"/>
                        <a:t> by town</a:t>
                      </a:r>
                      <a:endParaRPr lang="en-US" dirty="0"/>
                    </a:p>
                  </a:txBody>
                  <a:tcPr/>
                </a:tc>
              </a:tr>
              <a:tr h="779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Law</a:t>
                      </a:r>
                      <a:r>
                        <a:rPr lang="en-US" b="1" baseline="0" dirty="0" smtClean="0"/>
                        <a:t> Enforcement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military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Nat’l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Police</a:t>
                      </a:r>
                    </a:p>
                    <a:p>
                      <a:r>
                        <a:rPr lang="en-US" dirty="0" smtClean="0"/>
                        <a:t>Sheriffs (County)</a:t>
                      </a:r>
                      <a:endParaRPr lang="en-US" dirty="0"/>
                    </a:p>
                  </a:txBody>
                  <a:tcPr/>
                </a:tc>
              </a:tr>
              <a:tr h="779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Powers and Roles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roles (see notes)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Pres</a:t>
                      </a:r>
                      <a:r>
                        <a:rPr lang="en-US" baseline="0" dirty="0" smtClean="0"/>
                        <a:t>, just at state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r>
                        <a:rPr lang="en-US" baseline="0" dirty="0" smtClean="0"/>
                        <a:t> by each municipality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79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 Court System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1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94423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NC Courts </a:t>
            </a:r>
            <a:r>
              <a:rPr lang="en-US" dirty="0"/>
              <a:t>H</a:t>
            </a:r>
            <a:r>
              <a:rPr lang="en-US" dirty="0" smtClean="0"/>
              <a:t>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3378815"/>
              </p:ext>
            </p:extLst>
          </p:nvPr>
        </p:nvGraphicFramePr>
        <p:xfrm>
          <a:off x="2417233" y="1600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62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4232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NC </a:t>
            </a:r>
            <a:r>
              <a:rPr lang="en-US" dirty="0"/>
              <a:t>D</a:t>
            </a:r>
            <a:r>
              <a:rPr lang="en-US" dirty="0" smtClean="0"/>
              <a:t>istrict </a:t>
            </a:r>
            <a:r>
              <a:rPr lang="en-US" dirty="0"/>
              <a:t>C</a:t>
            </a:r>
            <a:r>
              <a:rPr lang="en-US" dirty="0" smtClean="0"/>
              <a:t>ourt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863840" cy="48250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NC District Courts -  original jurisdiction for misdemeanors, juveniles, and civil cases dealing with less than $10,000.</a:t>
            </a:r>
          </a:p>
          <a:p>
            <a:r>
              <a:rPr lang="en-US" sz="2800" dirty="0" smtClean="0">
                <a:latin typeface="Georgia" pitchFamily="18" charset="0"/>
              </a:rPr>
              <a:t>Cases appealed from the NC District Court go to the NC Court of Appeals.</a:t>
            </a:r>
          </a:p>
          <a:p>
            <a:r>
              <a:rPr lang="en-US" sz="2800" dirty="0" smtClean="0">
                <a:latin typeface="Georgia" pitchFamily="18" charset="0"/>
              </a:rPr>
              <a:t>All judges in NC are elected by the people to 8 year terms.</a:t>
            </a:r>
          </a:p>
        </p:txBody>
      </p:sp>
    </p:spTree>
    <p:extLst>
      <p:ext uri="{BB962C8B-B14F-4D97-AF65-F5344CB8AC3E}">
        <p14:creationId xmlns:p14="http://schemas.microsoft.com/office/powerpoint/2010/main" val="246712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580" y="540167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NC Superior </a:t>
            </a:r>
            <a:r>
              <a:rPr lang="en-US" dirty="0"/>
              <a:t>C</a:t>
            </a:r>
            <a:r>
              <a:rPr lang="en-US" dirty="0" smtClean="0"/>
              <a:t>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486849"/>
            <a:ext cx="8321040" cy="47682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NC’s Superior Court – O.J. in felony cases and civil cases dealing with more than $10,000.</a:t>
            </a:r>
          </a:p>
          <a:p>
            <a:r>
              <a:rPr lang="en-US" sz="2800" dirty="0" smtClean="0">
                <a:latin typeface="Georgia" pitchFamily="18" charset="0"/>
              </a:rPr>
              <a:t>Cases appealed from the NC District Court go to the NC Court of Appeals</a:t>
            </a:r>
            <a:r>
              <a:rPr lang="en-US" sz="2800" b="1" dirty="0" smtClean="0">
                <a:latin typeface="Georgia" pitchFamily="18" charset="0"/>
              </a:rPr>
              <a:t>, except for 1</a:t>
            </a:r>
            <a:r>
              <a:rPr lang="en-US" sz="2800" b="1" baseline="30000" dirty="0" smtClean="0">
                <a:latin typeface="Georgia" pitchFamily="18" charset="0"/>
              </a:rPr>
              <a:t>st</a:t>
            </a:r>
            <a:r>
              <a:rPr lang="en-US" sz="2800" b="1" dirty="0" smtClean="0">
                <a:latin typeface="Georgia" pitchFamily="18" charset="0"/>
              </a:rPr>
              <a:t> Degree Murder cases resulting in the Death Penalty – they go straight to the NC Supreme Court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1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665684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NC Court of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505200" cy="484632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itchFamily="18" charset="0"/>
              </a:rPr>
              <a:t>NC’s Court of Appeals hears all reviews of cases from the District and Superior Courts. (</a:t>
            </a:r>
            <a:r>
              <a:rPr lang="en-US" sz="2400" b="1" dirty="0" smtClean="0">
                <a:latin typeface="Georgia" pitchFamily="18" charset="0"/>
              </a:rPr>
              <a:t>Appellate jurisdiction</a:t>
            </a:r>
            <a:r>
              <a:rPr lang="en-US" sz="2400" dirty="0" smtClean="0">
                <a:latin typeface="Georgia" pitchFamily="18" charset="0"/>
              </a:rPr>
              <a:t>)</a:t>
            </a:r>
          </a:p>
          <a:p>
            <a:r>
              <a:rPr lang="en-US" sz="2400" dirty="0" smtClean="0">
                <a:latin typeface="Georgia" pitchFamily="18" charset="0"/>
              </a:rPr>
              <a:t>Made up of a panel of 15 judges state wide.</a:t>
            </a:r>
          </a:p>
          <a:p>
            <a:r>
              <a:rPr lang="en-US" sz="2400" dirty="0" smtClean="0">
                <a:latin typeface="Georgia" pitchFamily="18" charset="0"/>
              </a:rPr>
              <a:t>Only </a:t>
            </a:r>
            <a:r>
              <a:rPr lang="en-US" sz="2400" b="1" dirty="0" smtClean="0">
                <a:latin typeface="Georgia" pitchFamily="18" charset="0"/>
              </a:rPr>
              <a:t>3 judges </a:t>
            </a:r>
            <a:r>
              <a:rPr lang="en-US" sz="2400" dirty="0" smtClean="0">
                <a:latin typeface="Georgia" pitchFamily="18" charset="0"/>
              </a:rPr>
              <a:t>sit in on each case.</a:t>
            </a:r>
          </a:p>
        </p:txBody>
      </p:sp>
      <p:pic>
        <p:nvPicPr>
          <p:cNvPr id="19458" name="Picture 2" descr="http://www.vaccinerights.com/images/NC%20Court%20of%20Appeals%20Bldg%20in%20Rale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3619500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72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656468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NC Supreme Court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78807" y="1600200"/>
            <a:ext cx="4336503" cy="4725472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Highest court in the state </a:t>
            </a:r>
          </a:p>
          <a:p>
            <a:r>
              <a:rPr lang="en-US" sz="2800" dirty="0" smtClean="0">
                <a:latin typeface="Georgia" pitchFamily="18" charset="0"/>
              </a:rPr>
              <a:t>Made up of 7 SC Justices</a:t>
            </a:r>
          </a:p>
          <a:p>
            <a:r>
              <a:rPr lang="en-US" sz="2800" dirty="0" smtClean="0">
                <a:latin typeface="Georgia" pitchFamily="18" charset="0"/>
              </a:rPr>
              <a:t>Hear all cases appealed from the lower courts in NC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24578" name="Picture 2" descr="http://t1.gstatic.com/images?q=tbn:ANd9GcQKeOsWeWSnHOXlRSQ7rL_vR67ERS1orjCT-OcvV6BlA0CnJxVjZJRNsP0n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96750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76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77592"/>
            <a:ext cx="7543800" cy="914400"/>
          </a:xfrm>
        </p:spPr>
        <p:txBody>
          <a:bodyPr/>
          <a:lstStyle/>
          <a:p>
            <a:r>
              <a:rPr lang="en-US" dirty="0" smtClean="0"/>
              <a:t>Local Courts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58951" y="1712406"/>
            <a:ext cx="7834449" cy="4530739"/>
          </a:xfrm>
        </p:spPr>
        <p:txBody>
          <a:bodyPr/>
          <a:lstStyle/>
          <a:p>
            <a:r>
              <a:rPr lang="en-US" sz="2800" dirty="0" smtClean="0"/>
              <a:t>Local courts are established by the state and oversee a county. Each county seat has at least their own district court.</a:t>
            </a:r>
          </a:p>
          <a:p>
            <a:r>
              <a:rPr lang="en-US" sz="2800" dirty="0" smtClean="0"/>
              <a:t>Wake County has two courthouses, both in Raleigh, that hear different issues</a:t>
            </a:r>
          </a:p>
          <a:p>
            <a:pPr lvl="1"/>
            <a:r>
              <a:rPr lang="en-US" sz="2800" dirty="0" smtClean="0"/>
              <a:t>District, Superior, Family, Traffic, Small Claims, Drug Treatment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77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39" y="201168"/>
            <a:ext cx="7543800" cy="914400"/>
          </a:xfrm>
        </p:spPr>
        <p:txBody>
          <a:bodyPr/>
          <a:lstStyle/>
          <a:p>
            <a:r>
              <a:rPr lang="en-US" dirty="0" smtClean="0"/>
              <a:t>Local Court Officials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97256" y="1351330"/>
            <a:ext cx="8846743" cy="5241629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Clerk of Court</a:t>
            </a:r>
          </a:p>
          <a:p>
            <a:pPr lvl="1"/>
            <a:r>
              <a:rPr lang="en-US" sz="2400" dirty="0" smtClean="0"/>
              <a:t>Numerous functions: matters dealing with wills and estates, adoptions, foreclosures, etc… </a:t>
            </a:r>
          </a:p>
          <a:p>
            <a:pPr lvl="1"/>
            <a:r>
              <a:rPr lang="en-US" sz="2400" dirty="0" smtClean="0"/>
              <a:t>Also responsible for all </a:t>
            </a:r>
            <a:r>
              <a:rPr lang="en-US" sz="2400" b="1" dirty="0" smtClean="0"/>
              <a:t>record-keeping </a:t>
            </a:r>
            <a:r>
              <a:rPr lang="en-US" sz="2400" dirty="0" smtClean="0"/>
              <a:t>functions of the district and superior courts</a:t>
            </a:r>
          </a:p>
          <a:p>
            <a:r>
              <a:rPr lang="en-US" sz="2400" b="1" dirty="0" smtClean="0"/>
              <a:t>District Attorney</a:t>
            </a:r>
          </a:p>
          <a:p>
            <a:pPr lvl="1"/>
            <a:r>
              <a:rPr lang="en-US" sz="2200" dirty="0" smtClean="0"/>
              <a:t>Elected position with numerous ADA’s. Various units that prosecute offenders throughout the county.</a:t>
            </a:r>
          </a:p>
          <a:p>
            <a:r>
              <a:rPr lang="en-US" sz="2400" b="1" dirty="0" smtClean="0"/>
              <a:t>Magistrates</a:t>
            </a:r>
          </a:p>
          <a:p>
            <a:pPr lvl="1"/>
            <a:r>
              <a:rPr lang="en-US" sz="2400" dirty="0" smtClean="0"/>
              <a:t>Officers of district courts; they issue arrest and search warrants, set bail, accept guilty pleas in minor cases, etc..</a:t>
            </a:r>
          </a:p>
          <a:p>
            <a:r>
              <a:rPr lang="en-US" sz="2400" b="1" dirty="0" smtClean="0"/>
              <a:t>Public Defender</a:t>
            </a:r>
          </a:p>
          <a:p>
            <a:pPr lvl="1"/>
            <a:r>
              <a:rPr lang="en-US" sz="2200" dirty="0" smtClean="0"/>
              <a:t>Represents those that cannot afford a lawyer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7239000" cy="651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Judicial Branch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64886"/>
              </p:ext>
            </p:extLst>
          </p:nvPr>
        </p:nvGraphicFramePr>
        <p:xfrm>
          <a:off x="457200" y="609842"/>
          <a:ext cx="7239000" cy="60195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13000"/>
                <a:gridCol w="2413000"/>
                <a:gridCol w="2413000"/>
              </a:tblGrid>
              <a:tr h="604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National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State</a:t>
                      </a:r>
                      <a:endParaRPr lang="en-US" sz="2400" dirty="0"/>
                    </a:p>
                  </a:txBody>
                  <a:tcPr/>
                </a:tc>
              </a:tr>
              <a:tr h="10357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HIGHEST LEVEL</a:t>
                      </a:r>
                    </a:p>
                    <a:p>
                      <a:r>
                        <a:rPr lang="en-US" b="0" dirty="0" smtClean="0"/>
                        <a:t>Number of judges</a:t>
                      </a:r>
                    </a:p>
                    <a:p>
                      <a:r>
                        <a:rPr lang="en-US" b="0" dirty="0" smtClean="0"/>
                        <a:t>Jurisdiction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</a:t>
                      </a:r>
                      <a:r>
                        <a:rPr lang="en-US" b="1" baseline="0" dirty="0" smtClean="0"/>
                        <a:t> Supreme Court</a:t>
                      </a:r>
                    </a:p>
                    <a:p>
                      <a:r>
                        <a:rPr lang="en-US" baseline="0" dirty="0" smtClean="0"/>
                        <a:t>9</a:t>
                      </a:r>
                    </a:p>
                    <a:p>
                      <a:r>
                        <a:rPr lang="en-US" baseline="0" dirty="0" smtClean="0"/>
                        <a:t>Original &amp; Appellate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NC Supreme Court</a:t>
                      </a:r>
                    </a:p>
                    <a:p>
                      <a:r>
                        <a:rPr lang="en-US" dirty="0" smtClean="0"/>
                        <a:t>7</a:t>
                      </a:r>
                    </a:p>
                    <a:p>
                      <a:r>
                        <a:rPr lang="en-US" dirty="0" smtClean="0"/>
                        <a:t>Original &amp;</a:t>
                      </a:r>
                      <a:r>
                        <a:rPr lang="en-US" baseline="0" dirty="0" smtClean="0"/>
                        <a:t> Appellate</a:t>
                      </a:r>
                      <a:endParaRPr lang="en-US" dirty="0"/>
                    </a:p>
                  </a:txBody>
                  <a:tcPr/>
                </a:tc>
              </a:tr>
              <a:tr h="103572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Elected</a:t>
                      </a:r>
                      <a:r>
                        <a:rPr lang="en-US" b="0" baseline="0" dirty="0" smtClean="0"/>
                        <a:t> or appointed?</a:t>
                      </a:r>
                    </a:p>
                    <a:p>
                      <a:r>
                        <a:rPr lang="en-US" b="0" baseline="0" dirty="0" smtClean="0"/>
                        <a:t>How long?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Appointed;</a:t>
                      </a:r>
                    </a:p>
                    <a:p>
                      <a:r>
                        <a:rPr lang="en-US" dirty="0" smtClean="0"/>
                        <a:t>Serve</a:t>
                      </a:r>
                      <a:r>
                        <a:rPr lang="en-US" baseline="0" dirty="0" smtClean="0"/>
                        <a:t> for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Elected;</a:t>
                      </a:r>
                    </a:p>
                    <a:p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 terms</a:t>
                      </a:r>
                      <a:r>
                        <a:rPr lang="en-US" baseline="0" dirty="0" smtClean="0"/>
                        <a:t> (must retire before 72)</a:t>
                      </a:r>
                      <a:endParaRPr lang="en-US" dirty="0"/>
                    </a:p>
                  </a:txBody>
                  <a:tcPr/>
                </a:tc>
              </a:tr>
              <a:tr h="1346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MID LEVEL</a:t>
                      </a:r>
                    </a:p>
                    <a:p>
                      <a:r>
                        <a:rPr lang="en-US" b="0" dirty="0" smtClean="0"/>
                        <a:t>How many?</a:t>
                      </a:r>
                    </a:p>
                    <a:p>
                      <a:r>
                        <a:rPr lang="en-US" b="0" dirty="0" smtClean="0"/>
                        <a:t>Number of judges</a:t>
                      </a:r>
                    </a:p>
                    <a:p>
                      <a:r>
                        <a:rPr lang="en-US" b="0" dirty="0" smtClean="0"/>
                        <a:t>Jurisdiction</a:t>
                      </a:r>
                      <a:r>
                        <a:rPr lang="en-US" b="0" baseline="0" dirty="0" smtClean="0"/>
                        <a:t> Type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 Court of Appeals</a:t>
                      </a:r>
                    </a:p>
                    <a:p>
                      <a:r>
                        <a:rPr lang="en-US" dirty="0" smtClean="0"/>
                        <a:t>13</a:t>
                      </a:r>
                    </a:p>
                    <a:p>
                      <a:r>
                        <a:rPr lang="en-US" dirty="0" smtClean="0"/>
                        <a:t>Panel</a:t>
                      </a:r>
                      <a:r>
                        <a:rPr lang="en-US" baseline="0" dirty="0" smtClean="0"/>
                        <a:t> of 3</a:t>
                      </a:r>
                    </a:p>
                    <a:p>
                      <a:r>
                        <a:rPr lang="en-US" baseline="0" dirty="0" smtClean="0"/>
                        <a:t>Appellate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NC Court of Appeals</a:t>
                      </a:r>
                    </a:p>
                    <a:p>
                      <a:r>
                        <a:rPr lang="en-US" b="0" baseline="0" dirty="0" smtClean="0"/>
                        <a:t>1 - </a:t>
                      </a:r>
                      <a:r>
                        <a:rPr lang="en-US" b="0" dirty="0" smtClean="0"/>
                        <a:t>in Raleigh</a:t>
                      </a:r>
                    </a:p>
                    <a:p>
                      <a:r>
                        <a:rPr lang="en-US" b="0" dirty="0" smtClean="0"/>
                        <a:t>Panel of 3</a:t>
                      </a:r>
                    </a:p>
                    <a:p>
                      <a:r>
                        <a:rPr lang="en-US" b="0" dirty="0" smtClean="0"/>
                        <a:t>Appellate Only</a:t>
                      </a:r>
                      <a:endParaRPr lang="en-US" b="0" dirty="0"/>
                    </a:p>
                  </a:txBody>
                  <a:tcPr/>
                </a:tc>
              </a:tr>
              <a:tr h="10357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LOWEST LEVEL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0" dirty="0" smtClean="0"/>
                        <a:t>Jurisdiction Type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 District</a:t>
                      </a:r>
                      <a:r>
                        <a:rPr lang="en-US" b="1" baseline="0" dirty="0" smtClean="0"/>
                        <a:t> Courts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Original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NC District &amp; </a:t>
                      </a:r>
                      <a:r>
                        <a:rPr lang="en-US" b="1" baseline="0" dirty="0" smtClean="0"/>
                        <a:t>Superior Courts</a:t>
                      </a:r>
                    </a:p>
                    <a:p>
                      <a:r>
                        <a:rPr lang="en-US" baseline="0" dirty="0" smtClean="0"/>
                        <a:t>Original Only</a:t>
                      </a:r>
                      <a:endParaRPr lang="en-US" dirty="0"/>
                    </a:p>
                  </a:txBody>
                  <a:tcPr/>
                </a:tc>
              </a:tr>
              <a:tr h="961749">
                <a:tc>
                  <a:txBody>
                    <a:bodyPr/>
                    <a:lstStyle/>
                    <a:p>
                      <a:r>
                        <a:rPr lang="en-US" dirty="0" smtClean="0"/>
                        <a:t>Only level to have: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Jury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Jury trials</a:t>
                      </a:r>
                      <a:r>
                        <a:rPr lang="en-US" baseline="0" dirty="0" smtClean="0"/>
                        <a:t> (in both)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5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466"/>
            <a:ext cx="7543800" cy="914400"/>
          </a:xfrm>
        </p:spPr>
        <p:txBody>
          <a:bodyPr/>
          <a:lstStyle/>
          <a:p>
            <a:r>
              <a:rPr lang="en-US" dirty="0" smtClean="0"/>
              <a:t>The NC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Includes a Preamble and 14 Articles.</a:t>
            </a:r>
          </a:p>
          <a:p>
            <a:r>
              <a:rPr lang="en-US" sz="2400" b="1" dirty="0" smtClean="0"/>
              <a:t> Article 1 </a:t>
            </a:r>
            <a:r>
              <a:rPr lang="en-US" sz="2400" dirty="0" smtClean="0"/>
              <a:t>– Declaration of Rights (equality, pop. </a:t>
            </a:r>
            <a:r>
              <a:rPr lang="en-US" sz="2400" dirty="0" err="1"/>
              <a:t>s</a:t>
            </a:r>
            <a:r>
              <a:rPr lang="en-US" sz="2400" dirty="0" err="1" smtClean="0"/>
              <a:t>ov</a:t>
            </a:r>
            <a:r>
              <a:rPr lang="en-US" sz="2400" dirty="0" smtClean="0"/>
              <a:t>.)</a:t>
            </a:r>
          </a:p>
          <a:p>
            <a:r>
              <a:rPr lang="en-US" sz="2400" b="1" dirty="0" smtClean="0"/>
              <a:t>Articles 2-4</a:t>
            </a:r>
            <a:r>
              <a:rPr lang="en-US" sz="2400" dirty="0" smtClean="0"/>
              <a:t>: 3 branches</a:t>
            </a:r>
          </a:p>
          <a:p>
            <a:r>
              <a:rPr lang="en-US" sz="2400" b="1" dirty="0" smtClean="0"/>
              <a:t>Article 7</a:t>
            </a:r>
            <a:r>
              <a:rPr lang="en-US" sz="2400" dirty="0" smtClean="0"/>
              <a:t>: Local gov’ts</a:t>
            </a:r>
          </a:p>
          <a:p>
            <a:r>
              <a:rPr lang="en-US" sz="2400" b="1" dirty="0"/>
              <a:t>Article 9</a:t>
            </a:r>
            <a:r>
              <a:rPr lang="en-US" sz="2400" dirty="0"/>
              <a:t>: Education (which is not found in the US Constitution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920085"/>
            <a:ext cx="4038600" cy="440451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No Amendments b/c the process is different than the US Constitution</a:t>
            </a:r>
          </a:p>
          <a:p>
            <a:r>
              <a:rPr lang="en-US" sz="2400" dirty="0" smtClean="0"/>
              <a:t>Same principles as the US Constitution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NC General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Passes laws (called </a:t>
            </a:r>
            <a:r>
              <a:rPr lang="en-US" sz="2200" u="sng" dirty="0" smtClean="0"/>
              <a:t>statutes</a:t>
            </a:r>
            <a:r>
              <a:rPr lang="en-US" sz="2200" dirty="0" smtClean="0"/>
              <a:t>) for the state. </a:t>
            </a:r>
          </a:p>
          <a:p>
            <a:pPr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NC Senate: 50 members</a:t>
            </a:r>
          </a:p>
          <a:p>
            <a:pPr lvl="2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Must be 25 and 2 year citizen of NC</a:t>
            </a:r>
          </a:p>
          <a:p>
            <a:pPr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NC House of Representatives: 120 members</a:t>
            </a:r>
          </a:p>
          <a:p>
            <a:pPr lvl="2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Must be 21 and 1 year NC resident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The state is divided into 120 House districts and 50 Senate districts.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Sessions: when legislators are working in Raleigh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 “Long Session”: in odd years, members meet from Jan-July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200" dirty="0" smtClean="0"/>
              <a:t> “Short Session”: in even years, members meet from May-Aug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Lt. Governor presides over the Gen. Assembly (similar to the VP overseeing the Senate)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35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43" y="294422"/>
            <a:ext cx="8483043" cy="1747723"/>
          </a:xfrm>
        </p:spPr>
        <p:txBody>
          <a:bodyPr/>
          <a:lstStyle/>
          <a:p>
            <a:r>
              <a:rPr lang="en-US" dirty="0" smtClean="0"/>
              <a:t>NC General Assembly – Who Represents Holly Springs?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474" y="5716916"/>
            <a:ext cx="314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Rep. </a:t>
            </a:r>
            <a:r>
              <a:rPr lang="en-US" dirty="0" smtClean="0"/>
              <a:t>Linda Hunt-Williams</a:t>
            </a:r>
            <a:endParaRPr lang="en-US" dirty="0" smtClean="0"/>
          </a:p>
          <a:p>
            <a:r>
              <a:rPr lang="en-US" dirty="0" smtClean="0"/>
              <a:t>Republican</a:t>
            </a:r>
          </a:p>
          <a:p>
            <a:r>
              <a:rPr lang="en-US" dirty="0" smtClean="0"/>
              <a:t>Attorney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49" y="1950883"/>
            <a:ext cx="2918676" cy="3766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4457" y="5716916"/>
            <a:ext cx="420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Senator Tamara </a:t>
            </a:r>
            <a:r>
              <a:rPr lang="en-US" dirty="0" err="1" smtClean="0"/>
              <a:t>Barringer</a:t>
            </a:r>
            <a:endParaRPr lang="en-US" dirty="0" smtClean="0"/>
          </a:p>
          <a:p>
            <a:r>
              <a:rPr lang="en-US" dirty="0" smtClean="0"/>
              <a:t>Republican</a:t>
            </a:r>
          </a:p>
          <a:p>
            <a:r>
              <a:rPr lang="en-US" dirty="0" smtClean="0"/>
              <a:t>Asst. Clinical Prof. of Legal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Strange NC bills/laws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881"/>
            <a:ext cx="8534400" cy="5503961"/>
          </a:xfrm>
        </p:spPr>
        <p:txBody>
          <a:bodyPr/>
          <a:lstStyle/>
          <a:p>
            <a:r>
              <a:rPr lang="en-US" sz="2100" dirty="0" smtClean="0"/>
              <a:t>Bill H858 – George Washington Bill</a:t>
            </a:r>
          </a:p>
          <a:p>
            <a:pPr lvl="1"/>
            <a:r>
              <a:rPr lang="en-US" sz="2100" dirty="0" smtClean="0"/>
              <a:t>Placing a portrait of George Washington in every school. Cost is </a:t>
            </a:r>
          </a:p>
          <a:p>
            <a:pPr marL="228600" lvl="1" indent="0">
              <a:buNone/>
            </a:pPr>
            <a:r>
              <a:rPr lang="en-US" sz="2100" dirty="0" smtClean="0"/>
              <a:t>is $1mil and funds would be used from the state lottery.</a:t>
            </a:r>
            <a:endParaRPr lang="en-US" sz="2100" dirty="0"/>
          </a:p>
          <a:p>
            <a:r>
              <a:rPr lang="en-US" sz="2100" dirty="0" smtClean="0"/>
              <a:t>The opossum bill</a:t>
            </a:r>
          </a:p>
          <a:p>
            <a:pPr lvl="1"/>
            <a:r>
              <a:rPr lang="en-US" sz="2100" dirty="0" smtClean="0"/>
              <a:t>Potential law </a:t>
            </a:r>
            <a:r>
              <a:rPr lang="en-US" sz="2100" dirty="0"/>
              <a:t>that It would suspend wildlife laws from protecting opossums from Dec. 29 to Jan. 2 every year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 smtClean="0"/>
              <a:t>From </a:t>
            </a:r>
            <a:r>
              <a:rPr lang="en-US" sz="2100" dirty="0" err="1" smtClean="0"/>
              <a:t>dumblaws.com</a:t>
            </a:r>
            <a:r>
              <a:rPr lang="en-US" sz="2100" dirty="0" smtClean="0"/>
              <a:t>:</a:t>
            </a:r>
          </a:p>
          <a:p>
            <a:pPr lvl="1"/>
            <a:r>
              <a:rPr lang="en-US" sz="2100" dirty="0"/>
              <a:t>It is a felony to steal more than $1000 of grease</a:t>
            </a:r>
          </a:p>
          <a:p>
            <a:pPr lvl="1"/>
            <a:r>
              <a:rPr lang="en-US" sz="2100" dirty="0"/>
              <a:t>Elephants may not be used to plow cotton fields.</a:t>
            </a:r>
          </a:p>
          <a:p>
            <a:pPr lvl="1"/>
            <a:r>
              <a:rPr lang="en-US" sz="2100" dirty="0"/>
              <a:t>It’s against the law to sing off key.</a:t>
            </a:r>
          </a:p>
          <a:p>
            <a:pPr lvl="1"/>
            <a:r>
              <a:rPr lang="en-US" sz="2100" dirty="0"/>
              <a:t>Serving alcohol at a bingo game is not allowed.</a:t>
            </a:r>
          </a:p>
          <a:p>
            <a:pPr lvl="1"/>
            <a:r>
              <a:rPr lang="en-US" sz="2100" dirty="0"/>
              <a:t>All couples staying overnight in a hotel must have a room with double beds that are at least two feet apart.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2884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Municipalities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3000" y="685800"/>
            <a:ext cx="4038600" cy="6019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/>
              <a:t>Municipalities</a:t>
            </a:r>
            <a:r>
              <a:rPr lang="en-US" dirty="0" smtClean="0"/>
              <a:t>: cities, towns, and villages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Provide local services like street lights, water and sewer service, trash pick up.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Incorporated</a:t>
            </a:r>
            <a:r>
              <a:rPr lang="en-US" dirty="0" smtClean="0"/>
              <a:t> (established) by the General Assembly: the GA approves the geographic boundaries and charter of the city.</a:t>
            </a:r>
          </a:p>
          <a:p>
            <a:pPr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A </a:t>
            </a:r>
            <a:r>
              <a:rPr lang="en-US" b="1" u="sng" dirty="0" smtClean="0"/>
              <a:t>charter</a:t>
            </a:r>
            <a:r>
              <a:rPr lang="en-US" dirty="0" smtClean="0"/>
              <a:t> is a written document outlining the government of a municipality. </a:t>
            </a:r>
          </a:p>
        </p:txBody>
      </p:sp>
      <p:pic>
        <p:nvPicPr>
          <p:cNvPr id="63493" name="Picture 2" descr="http://www.hotelsbycity.net/blog/usa_north-carolina_raleigh/files/2007/03/skyline_daypsp490-75b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46767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76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500" dirty="0" smtClean="0"/>
              <a:t>Government in Municipalities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295400"/>
            <a:ext cx="4038600" cy="5334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Governed by a city/town council, board of commissioners, or board of aldermen – which make laws for the municipality called </a:t>
            </a:r>
            <a:r>
              <a:rPr lang="en-US" b="1" u="sng" dirty="0" smtClean="0"/>
              <a:t>ordinances</a:t>
            </a:r>
            <a:r>
              <a:rPr lang="en-US" dirty="0"/>
              <a:t> </a:t>
            </a:r>
            <a:r>
              <a:rPr lang="en-US" dirty="0" smtClean="0"/>
              <a:t>(local laws)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- The council is led by a mayor who may be appointed  or elected.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- The board hires a </a:t>
            </a:r>
            <a:r>
              <a:rPr lang="en-US" b="1" dirty="0" smtClean="0"/>
              <a:t>city manager </a:t>
            </a:r>
            <a:r>
              <a:rPr lang="en-US" dirty="0" smtClean="0"/>
              <a:t>to run the day to day activities of the municipality and enforce the ordinances. </a:t>
            </a:r>
            <a:r>
              <a:rPr lang="en-US" b="1" dirty="0" smtClean="0"/>
              <a:t>The city manager is the Chief Executive of the municipality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0545" y="1500909"/>
            <a:ext cx="36483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Municipalities can expand by annexing </a:t>
            </a:r>
            <a:r>
              <a:rPr lang="en-US" sz="2100" dirty="0" smtClean="0">
                <a:solidFill>
                  <a:srgbClr val="FFFFFF"/>
                </a:solidFill>
              </a:rPr>
              <a:t>land (adding </a:t>
            </a:r>
            <a:r>
              <a:rPr lang="en-US" sz="2100" dirty="0">
                <a:solidFill>
                  <a:srgbClr val="FFFFFF"/>
                </a:solidFill>
              </a:rPr>
              <a:t>or absorbing a new </a:t>
            </a:r>
            <a:r>
              <a:rPr lang="en-US" sz="2100" dirty="0" smtClean="0">
                <a:solidFill>
                  <a:srgbClr val="FFFFFF"/>
                </a:solidFill>
              </a:rPr>
              <a:t>area)</a:t>
            </a:r>
            <a:endParaRPr lang="en-US" sz="21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1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100" dirty="0" smtClean="0">
                <a:solidFill>
                  <a:srgbClr val="FFFFFF"/>
                </a:solidFill>
              </a:rPr>
              <a:t>Municipalities </a:t>
            </a:r>
            <a:r>
              <a:rPr lang="en-US" sz="2100" dirty="0">
                <a:solidFill>
                  <a:srgbClr val="FFFFFF"/>
                </a:solidFill>
              </a:rPr>
              <a:t>also require </a:t>
            </a:r>
            <a:r>
              <a:rPr lang="en-US" sz="2100" dirty="0" smtClean="0">
                <a:solidFill>
                  <a:srgbClr val="FFFFFF"/>
                </a:solidFill>
              </a:rPr>
              <a:t>zoning (an </a:t>
            </a:r>
            <a:r>
              <a:rPr lang="en-US" sz="2100" dirty="0">
                <a:solidFill>
                  <a:srgbClr val="FFFFFF"/>
                </a:solidFill>
              </a:rPr>
              <a:t>assignment of land for specific property </a:t>
            </a:r>
            <a:r>
              <a:rPr lang="en-US" sz="2100" dirty="0" smtClean="0">
                <a:solidFill>
                  <a:srgbClr val="FFFFFF"/>
                </a:solidFill>
              </a:rPr>
              <a:t>purposes)</a:t>
            </a:r>
            <a:endParaRPr lang="en-US" sz="21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5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3-01 at 9.0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164</TotalTime>
  <Words>1938</Words>
  <Application>Microsoft Macintosh PowerPoint</Application>
  <PresentationFormat>On-screen Show (4:3)</PresentationFormat>
  <Paragraphs>279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Elemental</vt:lpstr>
      <vt:lpstr>State and Local Govt</vt:lpstr>
      <vt:lpstr>Legislative</vt:lpstr>
      <vt:lpstr>The NC Constitution</vt:lpstr>
      <vt:lpstr>NC General Assembly</vt:lpstr>
      <vt:lpstr>NC General Assembly – Who Represents Holly Springs?</vt:lpstr>
      <vt:lpstr>Strange NC bills/laws</vt:lpstr>
      <vt:lpstr>Municipalities</vt:lpstr>
      <vt:lpstr>Government in Municipalities</vt:lpstr>
      <vt:lpstr>PowerPoint Presentation</vt:lpstr>
      <vt:lpstr>Holly Spring Local Ordinances</vt:lpstr>
      <vt:lpstr>NC Counties</vt:lpstr>
      <vt:lpstr>Citizen Involvement</vt:lpstr>
      <vt:lpstr>PowerPoint Presentation</vt:lpstr>
      <vt:lpstr>Executive</vt:lpstr>
      <vt:lpstr>NC Executive Branch</vt:lpstr>
      <vt:lpstr>Powers of the Governor</vt:lpstr>
      <vt:lpstr>NC Executive Officials</vt:lpstr>
      <vt:lpstr>Local Executive Government</vt:lpstr>
      <vt:lpstr>Holly Springs</vt:lpstr>
      <vt:lpstr>Executive Branch Summary</vt:lpstr>
      <vt:lpstr>Judicial Branch </vt:lpstr>
      <vt:lpstr>NC Courts Hierarchy</vt:lpstr>
      <vt:lpstr>NC District Court</vt:lpstr>
      <vt:lpstr>NC Superior Court</vt:lpstr>
      <vt:lpstr>NC Court of Appeals</vt:lpstr>
      <vt:lpstr>NC Supreme Court</vt:lpstr>
      <vt:lpstr>Local Courts</vt:lpstr>
      <vt:lpstr>Local Court Officials</vt:lpstr>
      <vt:lpstr>Judicial Branch Comparison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Govt</dc:title>
  <dc:creator>Guy McConnell</dc:creator>
  <cp:lastModifiedBy>Guy McConnell</cp:lastModifiedBy>
  <cp:revision>19</cp:revision>
  <dcterms:created xsi:type="dcterms:W3CDTF">2016-01-12T13:18:24Z</dcterms:created>
  <dcterms:modified xsi:type="dcterms:W3CDTF">2017-04-18T11:13:12Z</dcterms:modified>
</cp:coreProperties>
</file>