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60" r:id="rId29"/>
    <p:sldId id="261" r:id="rId30"/>
    <p:sldId id="257" r:id="rId31"/>
    <p:sldId id="258" r:id="rId32"/>
    <p:sldId id="259" r:id="rId33"/>
    <p:sldId id="26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727" autoAdjust="0"/>
  </p:normalViewPr>
  <p:slideViewPr>
    <p:cSldViewPr>
      <p:cViewPr varScale="1">
        <p:scale>
          <a:sx n="47" d="100"/>
          <a:sy n="47" d="100"/>
        </p:scale>
        <p:origin x="-1256" y="-96"/>
      </p:cViewPr>
      <p:guideLst>
        <p:guide orient="horz" pos="2160"/>
        <p:guide pos="2880"/>
      </p:guideLst>
    </p:cSldViewPr>
  </p:slideViewPr>
  <p:outlineViewPr>
    <p:cViewPr>
      <p:scale>
        <a:sx n="33" d="100"/>
        <a:sy n="33" d="100"/>
      </p:scale>
      <p:origin x="0" y="385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B2D0D81-2F60-4440-BB9B-9052394B158D}" type="datetimeFigureOut">
              <a:rPr lang="en-US" smtClean="0"/>
              <a:pPr/>
              <a:t>5/23/16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A54715-7558-47F2-A378-9F27DB8DDB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2D0D81-2F60-4440-BB9B-9052394B158D}" type="datetimeFigureOut">
              <a:rPr lang="en-US" smtClean="0"/>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54715-7558-47F2-A378-9F27DB8DDB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B2D0D81-2F60-4440-BB9B-9052394B158D}" type="datetimeFigureOut">
              <a:rPr lang="en-US" smtClean="0"/>
              <a:pPr/>
              <a:t>5/23/16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7A54715-7558-47F2-A378-9F27DB8DDB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2D0D81-2F60-4440-BB9B-9052394B158D}" type="datetimeFigureOut">
              <a:rPr lang="en-US" smtClean="0"/>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A54715-7558-47F2-A378-9F27DB8DDB7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B2D0D81-2F60-4440-BB9B-9052394B158D}" type="datetimeFigureOut">
              <a:rPr lang="en-US" smtClean="0"/>
              <a:pPr/>
              <a:t>5/23/16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A54715-7558-47F2-A378-9F27DB8DDB7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B2D0D81-2F60-4440-BB9B-9052394B158D}" type="datetimeFigureOut">
              <a:rPr lang="en-US" smtClean="0"/>
              <a:pPr/>
              <a:t>5/23/16</a:t>
            </a:fld>
            <a:endParaRPr lang="en-US"/>
          </a:p>
        </p:txBody>
      </p:sp>
      <p:sp>
        <p:nvSpPr>
          <p:cNvPr id="10" name="Slide Number Placeholder 9"/>
          <p:cNvSpPr>
            <a:spLocks noGrp="1"/>
          </p:cNvSpPr>
          <p:nvPr>
            <p:ph type="sldNum" sz="quarter" idx="16"/>
          </p:nvPr>
        </p:nvSpPr>
        <p:spPr/>
        <p:txBody>
          <a:bodyPr rtlCol="0"/>
          <a:lstStyle/>
          <a:p>
            <a:fld id="{57A54715-7558-47F2-A378-9F27DB8DDB7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B2D0D81-2F60-4440-BB9B-9052394B158D}" type="datetimeFigureOut">
              <a:rPr lang="en-US" smtClean="0"/>
              <a:pPr/>
              <a:t>5/23/16</a:t>
            </a:fld>
            <a:endParaRPr lang="en-US"/>
          </a:p>
        </p:txBody>
      </p:sp>
      <p:sp>
        <p:nvSpPr>
          <p:cNvPr id="12" name="Slide Number Placeholder 11"/>
          <p:cNvSpPr>
            <a:spLocks noGrp="1"/>
          </p:cNvSpPr>
          <p:nvPr>
            <p:ph type="sldNum" sz="quarter" idx="16"/>
          </p:nvPr>
        </p:nvSpPr>
        <p:spPr/>
        <p:txBody>
          <a:bodyPr rtlCol="0"/>
          <a:lstStyle/>
          <a:p>
            <a:fld id="{57A54715-7558-47F2-A378-9F27DB8DDB7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2D0D81-2F60-4440-BB9B-9052394B158D}" type="datetimeFigureOut">
              <a:rPr lang="en-US" smtClean="0"/>
              <a:pPr/>
              <a:t>5/23/16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A54715-7558-47F2-A378-9F27DB8DDB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D0D81-2F60-4440-BB9B-9052394B158D}" type="datetimeFigureOut">
              <a:rPr lang="en-US" smtClean="0"/>
              <a:pPr/>
              <a:t>5/23/16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7A54715-7558-47F2-A378-9F27DB8DDB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B2D0D81-2F60-4440-BB9B-9052394B158D}" type="datetimeFigureOut">
              <a:rPr lang="en-US" smtClean="0"/>
              <a:pPr/>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A54715-7558-47F2-A378-9F27DB8DDB7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B2D0D81-2F60-4440-BB9B-9052394B158D}" type="datetimeFigureOut">
              <a:rPr lang="en-US" smtClean="0"/>
              <a:pPr/>
              <a:t>5/23/16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7A54715-7558-47F2-A378-9F27DB8DDB7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B2D0D81-2F60-4440-BB9B-9052394B158D}" type="datetimeFigureOut">
              <a:rPr lang="en-US" smtClean="0"/>
              <a:pPr/>
              <a:t>5/23/16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A54715-7558-47F2-A378-9F27DB8DDB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file:///\\localhost\Users\GuysMac\Downloads\Macintosh%20HD:Users:GuysMac:Desktop:My%20Computer:Classes:C&amp;E:Civics%202011-2012:Ch%2025%20Taxation%20and%20Budget:Notes:Taxation%20and%20BudgetNEW.doc!OLE_LINK3" TargetMode="External"/><Relationship Id="rId4"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illig.com/debt_cloc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file:///\\localhost\Users\GuysMac\Downloads\Macintosh%20HD:Users:GuysMac:Desktop:My%20Computer:Classes:C&amp;E:Civics%202011-2012:Ch%2027%20An%20Interdependent%20World:Notes:Globalization%20and%20Trade%20Notes%20NEW.doc!OLE_LINK4" TargetMode="External"/><Relationship Id="rId4"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file:///\\localhost\Users\GuysMac\Downloads\Macintosh%20HD:Users:GuysMac:Desktop:My%20Computer:Classes:C&amp;E:Civics%202011-2012:Ch%2025%20Taxation%20and%20Budget:Notes:Taxation%20and%20BudgetNEW.doc!OLE_LINK1" TargetMode="External"/><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file:///\\localhost\Users\GuysMac\Downloads\Macintosh%20HD:Users:GuysMac:Desktop:My%20Computer:Classes:C&amp;E:Civics%202011-2012:Ch%2025%20Taxation%20and%20Budget:Notes:Taxation%20and%20BudgetNEW.doc!OLE_LINK2" TargetMode="External"/><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71600"/>
            <a:ext cx="6477000" cy="1828800"/>
          </a:xfrm>
        </p:spPr>
        <p:txBody>
          <a:bodyPr/>
          <a:lstStyle/>
          <a:p>
            <a:pPr algn="ctr"/>
            <a:r>
              <a:rPr lang="en-US" dirty="0" smtClean="0"/>
              <a:t>National, State, and Local Economy</a:t>
            </a:r>
            <a:endParaRPr lang="en-US" dirty="0"/>
          </a:p>
        </p:txBody>
      </p:sp>
      <p:sp>
        <p:nvSpPr>
          <p:cNvPr id="3" name="Subtitle 2"/>
          <p:cNvSpPr>
            <a:spLocks noGrp="1"/>
          </p:cNvSpPr>
          <p:nvPr>
            <p:ph type="subTitle" idx="1"/>
          </p:nvPr>
        </p:nvSpPr>
        <p:spPr>
          <a:xfrm>
            <a:off x="1219200" y="3581400"/>
            <a:ext cx="6705600" cy="1828800"/>
          </a:xfrm>
        </p:spPr>
        <p:txBody>
          <a:bodyPr/>
          <a:lstStyle/>
          <a:p>
            <a:r>
              <a:rPr lang="en-US" i="1" dirty="0" smtClean="0"/>
              <a:t>Essential Questions: </a:t>
            </a:r>
            <a:r>
              <a:rPr lang="en-US" dirty="0" smtClean="0"/>
              <a:t>What are the major industries in the United States and the local economy?  What steps can the government take to protect the local, state, and national economies?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Taxes</a:t>
            </a:r>
            <a:endParaRPr lang="en-US" dirty="0"/>
          </a:p>
        </p:txBody>
      </p:sp>
      <p:sp>
        <p:nvSpPr>
          <p:cNvPr id="3" name="Content Placeholder 2"/>
          <p:cNvSpPr>
            <a:spLocks noGrp="1"/>
          </p:cNvSpPr>
          <p:nvPr>
            <p:ph sz="quarter" idx="1"/>
          </p:nvPr>
        </p:nvSpPr>
        <p:spPr/>
        <p:txBody>
          <a:bodyPr/>
          <a:lstStyle/>
          <a:p>
            <a:pPr lvl="0"/>
            <a:r>
              <a:rPr lang="en-US" sz="3200" dirty="0"/>
              <a:t>About one-third of federal revenues come from payroll taxes deducted from workers’ paychecks to fund Social Security and Medicare.</a:t>
            </a:r>
            <a:endParaRPr lang="en-US" sz="2400" dirty="0"/>
          </a:p>
          <a:p>
            <a:pPr lvl="1"/>
            <a:r>
              <a:rPr lang="en-US" sz="2800" dirty="0"/>
              <a:t>Social Security - funds for retired</a:t>
            </a:r>
            <a:endParaRPr lang="en-US" sz="2000" dirty="0"/>
          </a:p>
          <a:p>
            <a:pPr lvl="1"/>
            <a:r>
              <a:rPr lang="en-US" sz="2800" dirty="0"/>
              <a:t>Medicare - health care for the elderly</a:t>
            </a:r>
            <a:endParaRPr lang="en-US" sz="2000" dirty="0"/>
          </a:p>
          <a:p>
            <a:endParaRPr lang="en-US" dirty="0"/>
          </a:p>
        </p:txBody>
      </p:sp>
    </p:spTree>
    <p:extLst>
      <p:ext uri="{BB962C8B-B14F-4D97-AF65-F5344CB8AC3E}">
        <p14:creationId xmlns:p14="http://schemas.microsoft.com/office/powerpoint/2010/main" val="122860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Non-tax Revenue</a:t>
            </a:r>
            <a:endParaRPr lang="en-US" dirty="0"/>
          </a:p>
        </p:txBody>
      </p:sp>
      <p:sp>
        <p:nvSpPr>
          <p:cNvPr id="3" name="Content Placeholder 2"/>
          <p:cNvSpPr>
            <a:spLocks noGrp="1"/>
          </p:cNvSpPr>
          <p:nvPr>
            <p:ph sz="quarter" idx="1"/>
          </p:nvPr>
        </p:nvSpPr>
        <p:spPr/>
        <p:txBody>
          <a:bodyPr>
            <a:normAutofit/>
          </a:bodyPr>
          <a:lstStyle/>
          <a:p>
            <a:r>
              <a:rPr lang="en-US" dirty="0" smtClean="0"/>
              <a:t>How </a:t>
            </a:r>
            <a:r>
              <a:rPr lang="en-US" dirty="0"/>
              <a:t>the government makes money WITHOUT taxing</a:t>
            </a:r>
          </a:p>
          <a:p>
            <a:pPr lvl="1"/>
            <a:r>
              <a:rPr lang="en-US" dirty="0"/>
              <a:t>The government will sell and rent land.</a:t>
            </a:r>
          </a:p>
          <a:p>
            <a:pPr lvl="1"/>
            <a:r>
              <a:rPr lang="en-US" dirty="0"/>
              <a:t>The government will charge tolls.</a:t>
            </a:r>
          </a:p>
          <a:p>
            <a:pPr lvl="1"/>
            <a:r>
              <a:rPr lang="en-US" dirty="0"/>
              <a:t>The government will charge fees for driving, hunting, fishing, and getting married.</a:t>
            </a:r>
          </a:p>
          <a:p>
            <a:pPr lvl="1"/>
            <a:r>
              <a:rPr lang="en-US" dirty="0"/>
              <a:t>Charge fines (traffic).</a:t>
            </a:r>
          </a:p>
          <a:p>
            <a:pPr lvl="1"/>
            <a:r>
              <a:rPr lang="en-US" dirty="0"/>
              <a:t>Government run lotteries provide revenue, but they are controversial.</a:t>
            </a:r>
          </a:p>
          <a:p>
            <a:endParaRPr lang="en-US" dirty="0"/>
          </a:p>
        </p:txBody>
      </p:sp>
    </p:spTree>
    <p:extLst>
      <p:ext uri="{BB962C8B-B14F-4D97-AF65-F5344CB8AC3E}">
        <p14:creationId xmlns:p14="http://schemas.microsoft.com/office/powerpoint/2010/main" val="5939262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Budgeting</a:t>
            </a:r>
            <a:endParaRPr lang="en-US" dirty="0"/>
          </a:p>
        </p:txBody>
      </p:sp>
      <p:sp>
        <p:nvSpPr>
          <p:cNvPr id="5" name="Subtitle 4"/>
          <p:cNvSpPr>
            <a:spLocks noGrp="1"/>
          </p:cNvSpPr>
          <p:nvPr>
            <p:ph type="subTitle" idx="1"/>
          </p:nvPr>
        </p:nvSpPr>
        <p:spPr/>
        <p:txBody>
          <a:bodyPr/>
          <a:lstStyle/>
          <a:p>
            <a:r>
              <a:rPr lang="en-US" dirty="0" smtClean="0"/>
              <a:t>National, </a:t>
            </a:r>
            <a:r>
              <a:rPr lang="en-US" dirty="0" smtClean="0"/>
              <a:t>State </a:t>
            </a:r>
            <a:r>
              <a:rPr lang="en-US" dirty="0" smtClean="0"/>
              <a:t>and Local</a:t>
            </a:r>
            <a:endParaRPr lang="en-US" dirty="0"/>
          </a:p>
        </p:txBody>
      </p:sp>
    </p:spTree>
    <p:extLst>
      <p:ext uri="{BB962C8B-B14F-4D97-AF65-F5344CB8AC3E}">
        <p14:creationId xmlns:p14="http://schemas.microsoft.com/office/powerpoint/2010/main" val="157679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a:t>
            </a:r>
            <a:endParaRPr lang="en-US" dirty="0"/>
          </a:p>
        </p:txBody>
      </p:sp>
      <p:sp>
        <p:nvSpPr>
          <p:cNvPr id="3" name="Content Placeholder 2"/>
          <p:cNvSpPr>
            <a:spLocks noGrp="1"/>
          </p:cNvSpPr>
          <p:nvPr>
            <p:ph sz="quarter" idx="1"/>
          </p:nvPr>
        </p:nvSpPr>
        <p:spPr/>
        <p:txBody>
          <a:bodyPr>
            <a:normAutofit lnSpcReduction="10000"/>
          </a:bodyPr>
          <a:lstStyle/>
          <a:p>
            <a:pPr lvl="0"/>
            <a:r>
              <a:rPr lang="en-US" dirty="0" smtClean="0"/>
              <a:t>Governments </a:t>
            </a:r>
            <a:r>
              <a:rPr lang="en-US" dirty="0"/>
              <a:t>create budgets to help them make decisions because of limited resources.</a:t>
            </a:r>
          </a:p>
          <a:p>
            <a:pPr lvl="0"/>
            <a:r>
              <a:rPr lang="en-US" dirty="0"/>
              <a:t>Two parts:  Revenue and Expenditures.</a:t>
            </a:r>
          </a:p>
          <a:p>
            <a:pPr lvl="0"/>
            <a:r>
              <a:rPr lang="en-US" dirty="0"/>
              <a:t>Runs on a fiscal year:  October 1-September 30.</a:t>
            </a:r>
          </a:p>
          <a:p>
            <a:pPr lvl="0"/>
            <a:r>
              <a:rPr lang="en-US" dirty="0"/>
              <a:t>The Office of Management and Budget (OMB) asks each federal department to estimate the amount of money they will need.</a:t>
            </a:r>
          </a:p>
          <a:p>
            <a:pPr lvl="0"/>
            <a:r>
              <a:rPr lang="en-US" dirty="0"/>
              <a:t>The OMB estimates the government’s revenue.</a:t>
            </a:r>
          </a:p>
          <a:p>
            <a:pPr lvl="0"/>
            <a:r>
              <a:rPr lang="en-US" dirty="0"/>
              <a:t>The completed budget is about 1000 pages long.</a:t>
            </a:r>
          </a:p>
          <a:p>
            <a:endParaRPr lang="en-US" dirty="0"/>
          </a:p>
        </p:txBody>
      </p:sp>
    </p:spTree>
    <p:extLst>
      <p:ext uri="{BB962C8B-B14F-4D97-AF65-F5344CB8AC3E}">
        <p14:creationId xmlns:p14="http://schemas.microsoft.com/office/powerpoint/2010/main" val="706515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Passing the Budget</a:t>
            </a:r>
            <a:endParaRPr lang="en-US" dirty="0"/>
          </a:p>
        </p:txBody>
      </p:sp>
      <p:sp>
        <p:nvSpPr>
          <p:cNvPr id="3" name="Content Placeholder 2"/>
          <p:cNvSpPr>
            <a:spLocks noGrp="1"/>
          </p:cNvSpPr>
          <p:nvPr>
            <p:ph sz="quarter" idx="1"/>
          </p:nvPr>
        </p:nvSpPr>
        <p:spPr/>
        <p:txBody>
          <a:bodyPr>
            <a:normAutofit fontScale="92500" lnSpcReduction="20000"/>
          </a:bodyPr>
          <a:lstStyle/>
          <a:p>
            <a:pPr lvl="0"/>
            <a:r>
              <a:rPr lang="en-US" dirty="0"/>
              <a:t>The President sends the budget to Congress.</a:t>
            </a:r>
          </a:p>
          <a:p>
            <a:pPr lvl="0"/>
            <a:r>
              <a:rPr lang="en-US" dirty="0"/>
              <a:t>Congress then passes a budget resolution. </a:t>
            </a:r>
          </a:p>
          <a:p>
            <a:pPr lvl="0"/>
            <a:r>
              <a:rPr lang="en-US" dirty="0"/>
              <a:t>This document totals revenues and spending and sets targets for how much will be spent in various categories. </a:t>
            </a:r>
          </a:p>
          <a:p>
            <a:pPr lvl="0"/>
            <a:r>
              <a:rPr lang="en-US" dirty="0"/>
              <a:t>Mandatory spending is spending that does not need annual approval</a:t>
            </a:r>
            <a:r>
              <a:rPr lang="en-US" dirty="0" smtClean="0"/>
              <a:t>. (Social Security and Medicare)</a:t>
            </a:r>
            <a:endParaRPr lang="en-US" dirty="0"/>
          </a:p>
          <a:p>
            <a:pPr lvl="0"/>
            <a:r>
              <a:rPr lang="en-US" dirty="0"/>
              <a:t>Discretionary spending is spending that must be authorized each </a:t>
            </a:r>
            <a:r>
              <a:rPr lang="en-US" dirty="0" smtClean="0"/>
              <a:t>year. (Over half of this is military)</a:t>
            </a:r>
            <a:endParaRPr lang="en-US" dirty="0"/>
          </a:p>
          <a:p>
            <a:pPr lvl="0"/>
            <a:r>
              <a:rPr lang="en-US" dirty="0"/>
              <a:t>Before the government can actually spend any money, Congress must pass an appropriations bill to authorize spending for a particular activity. </a:t>
            </a:r>
          </a:p>
          <a:p>
            <a:endParaRPr lang="en-US" dirty="0"/>
          </a:p>
        </p:txBody>
      </p:sp>
    </p:spTree>
    <p:extLst>
      <p:ext uri="{BB962C8B-B14F-4D97-AF65-F5344CB8AC3E}">
        <p14:creationId xmlns:p14="http://schemas.microsoft.com/office/powerpoint/2010/main" val="35314777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49897828"/>
              </p:ext>
            </p:extLst>
          </p:nvPr>
        </p:nvGraphicFramePr>
        <p:xfrm>
          <a:off x="0" y="-27709"/>
          <a:ext cx="9753600" cy="6844145"/>
        </p:xfrm>
        <a:graphic>
          <a:graphicData uri="http://schemas.openxmlformats.org/presentationml/2006/ole">
            <mc:AlternateContent xmlns:mc="http://schemas.openxmlformats.org/markup-compatibility/2006">
              <mc:Choice xmlns:v="urn:schemas-microsoft-com:vml" Requires="v">
                <p:oleObj spid="_x0000_s3082" name="Document" r:id="rId3" imgW="5486400" imgH="4051300" progId="Word.Document.12">
                  <p:link updateAutomatic="1"/>
                </p:oleObj>
              </mc:Choice>
              <mc:Fallback>
                <p:oleObj name="Document" r:id="rId3" imgW="5486400" imgH="4051300" progId="Word.Document.12">
                  <p:link updateAutomatic="1"/>
                  <p:pic>
                    <p:nvPicPr>
                      <p:cNvPr id="0" name=""/>
                      <p:cNvPicPr/>
                      <p:nvPr/>
                    </p:nvPicPr>
                    <p:blipFill>
                      <a:blip r:embed="rId4"/>
                      <a:stretch>
                        <a:fillRect/>
                      </a:stretch>
                    </p:blipFill>
                    <p:spPr>
                      <a:xfrm>
                        <a:off x="0" y="-27709"/>
                        <a:ext cx="9753600" cy="6844145"/>
                      </a:xfrm>
                      <a:prstGeom prst="rect">
                        <a:avLst/>
                      </a:prstGeom>
                    </p:spPr>
                  </p:pic>
                </p:oleObj>
              </mc:Fallback>
            </mc:AlternateContent>
          </a:graphicData>
        </a:graphic>
      </p:graphicFrame>
    </p:spTree>
    <p:extLst>
      <p:ext uri="{BB962C8B-B14F-4D97-AF65-F5344CB8AC3E}">
        <p14:creationId xmlns:p14="http://schemas.microsoft.com/office/powerpoint/2010/main" val="10012724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 and Deficits</a:t>
            </a:r>
            <a:endParaRPr lang="en-US" dirty="0"/>
          </a:p>
        </p:txBody>
      </p:sp>
      <p:sp>
        <p:nvSpPr>
          <p:cNvPr id="3" name="Content Placeholder 2"/>
          <p:cNvSpPr>
            <a:spLocks noGrp="1"/>
          </p:cNvSpPr>
          <p:nvPr>
            <p:ph sz="quarter" idx="1"/>
          </p:nvPr>
        </p:nvSpPr>
        <p:spPr/>
        <p:txBody>
          <a:bodyPr/>
          <a:lstStyle/>
          <a:p>
            <a:pPr lvl="0"/>
            <a:r>
              <a:rPr lang="en-US" dirty="0"/>
              <a:t>Deficits occur when expenditures exceed revenue.</a:t>
            </a:r>
          </a:p>
          <a:p>
            <a:pPr lvl="0"/>
            <a:r>
              <a:rPr lang="en-US" dirty="0"/>
              <a:t>A surplus occurs when revenue exceeds expenditures</a:t>
            </a:r>
          </a:p>
          <a:p>
            <a:pPr lvl="0"/>
            <a:r>
              <a:rPr lang="en-US" dirty="0"/>
              <a:t>The U.S. budget had a deficit from 1968-1996.</a:t>
            </a:r>
          </a:p>
          <a:p>
            <a:pPr lvl="0"/>
            <a:r>
              <a:rPr lang="en-US" dirty="0"/>
              <a:t>Governments are expected to do more without raising taxes.</a:t>
            </a:r>
          </a:p>
          <a:p>
            <a:pPr lvl="0"/>
            <a:r>
              <a:rPr lang="en-US" dirty="0"/>
              <a:t>This forces them to borrow money.</a:t>
            </a:r>
          </a:p>
          <a:p>
            <a:endParaRPr lang="en-US" dirty="0"/>
          </a:p>
        </p:txBody>
      </p:sp>
    </p:spTree>
    <p:extLst>
      <p:ext uri="{BB962C8B-B14F-4D97-AF65-F5344CB8AC3E}">
        <p14:creationId xmlns:p14="http://schemas.microsoft.com/office/powerpoint/2010/main" val="17688010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Borrowing Money</a:t>
            </a:r>
            <a:endParaRPr lang="en-US" dirty="0"/>
          </a:p>
        </p:txBody>
      </p:sp>
      <p:sp>
        <p:nvSpPr>
          <p:cNvPr id="3" name="Content Placeholder 2"/>
          <p:cNvSpPr>
            <a:spLocks noGrp="1"/>
          </p:cNvSpPr>
          <p:nvPr>
            <p:ph sz="quarter" idx="1"/>
          </p:nvPr>
        </p:nvSpPr>
        <p:spPr/>
        <p:txBody>
          <a:bodyPr/>
          <a:lstStyle/>
          <a:p>
            <a:pPr lvl="0"/>
            <a:r>
              <a:rPr lang="en-US" dirty="0"/>
              <a:t>The government borrows money to make up for a deficit.</a:t>
            </a:r>
          </a:p>
          <a:p>
            <a:pPr lvl="0"/>
            <a:r>
              <a:rPr lang="en-US" dirty="0"/>
              <a:t>Most borrowing comes from the sale of government bonds.</a:t>
            </a:r>
          </a:p>
          <a:p>
            <a:pPr lvl="0"/>
            <a:r>
              <a:rPr lang="en-US" dirty="0"/>
              <a:t>The government pays off the bonds as they come due.</a:t>
            </a:r>
          </a:p>
          <a:p>
            <a:endParaRPr lang="en-US" dirty="0"/>
          </a:p>
        </p:txBody>
      </p:sp>
    </p:spTree>
    <p:extLst>
      <p:ext uri="{BB962C8B-B14F-4D97-AF65-F5344CB8AC3E}">
        <p14:creationId xmlns:p14="http://schemas.microsoft.com/office/powerpoint/2010/main" val="4207203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Debt</a:t>
            </a:r>
            <a:endParaRPr lang="en-US" dirty="0"/>
          </a:p>
        </p:txBody>
      </p:sp>
      <p:sp>
        <p:nvSpPr>
          <p:cNvPr id="3" name="Content Placeholder 2"/>
          <p:cNvSpPr>
            <a:spLocks noGrp="1"/>
          </p:cNvSpPr>
          <p:nvPr>
            <p:ph sz="quarter" idx="1"/>
          </p:nvPr>
        </p:nvSpPr>
        <p:spPr/>
        <p:txBody>
          <a:bodyPr>
            <a:normAutofit/>
          </a:bodyPr>
          <a:lstStyle/>
          <a:p>
            <a:pPr lvl="0"/>
            <a:r>
              <a:rPr lang="en-US" dirty="0"/>
              <a:t>The total amount the government owes on the money it has borrowed.</a:t>
            </a:r>
          </a:p>
          <a:p>
            <a:pPr lvl="0"/>
            <a:r>
              <a:rPr lang="en-US" dirty="0"/>
              <a:t>Goes up with each deficit and accumulated interest.</a:t>
            </a:r>
          </a:p>
          <a:p>
            <a:pPr lvl="0"/>
            <a:r>
              <a:rPr lang="en-US" dirty="0" smtClean="0"/>
              <a:t>2015:  </a:t>
            </a:r>
            <a:r>
              <a:rPr lang="en-US" dirty="0"/>
              <a:t>the U.S. spent </a:t>
            </a:r>
            <a:r>
              <a:rPr lang="en-US" b="1" dirty="0"/>
              <a:t>$223 billion</a:t>
            </a:r>
            <a:r>
              <a:rPr lang="en-US" dirty="0"/>
              <a:t>, or 6 percent of the federal budget, paying for interest on the </a:t>
            </a:r>
            <a:r>
              <a:rPr lang="en-US" dirty="0" smtClean="0"/>
              <a:t>debt</a:t>
            </a:r>
          </a:p>
          <a:p>
            <a:pPr lvl="0"/>
            <a:r>
              <a:rPr lang="en-US" dirty="0" smtClean="0"/>
              <a:t>How </a:t>
            </a:r>
            <a:r>
              <a:rPr lang="en-US" dirty="0"/>
              <a:t>much is our national debt you ask??? --- </a:t>
            </a:r>
            <a:r>
              <a:rPr lang="en-US" dirty="0">
                <a:hlinkClick r:id="rId2"/>
              </a:rPr>
              <a:t>http://www.brillig.com/debt_clock</a:t>
            </a:r>
            <a:r>
              <a:rPr lang="en-US" dirty="0" smtClean="0">
                <a:hlinkClick r:id="rId2"/>
              </a:rPr>
              <a:t>/</a:t>
            </a:r>
            <a:endParaRPr lang="en-US" dirty="0" smtClean="0"/>
          </a:p>
          <a:p>
            <a:pPr lvl="0"/>
            <a:endParaRPr lang="en-US" dirty="0"/>
          </a:p>
          <a:p>
            <a:endParaRPr lang="en-US" dirty="0"/>
          </a:p>
        </p:txBody>
      </p:sp>
    </p:spTree>
    <p:extLst>
      <p:ext uri="{BB962C8B-B14F-4D97-AF65-F5344CB8AC3E}">
        <p14:creationId xmlns:p14="http://schemas.microsoft.com/office/powerpoint/2010/main" val="39747810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the Budget</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20000"/>
          </a:bodyPr>
          <a:lstStyle/>
          <a:p>
            <a:pPr lvl="0"/>
            <a:r>
              <a:rPr lang="en-US" sz="3200" dirty="0"/>
              <a:t>Balanced Budget:  Expenditures do not exceed revenue.</a:t>
            </a:r>
            <a:endParaRPr lang="en-US" sz="2400" dirty="0"/>
          </a:p>
          <a:p>
            <a:pPr lvl="0"/>
            <a:r>
              <a:rPr lang="en-US" sz="3200" dirty="0"/>
              <a:t>The use of fiscal policy - taxing and spending money</a:t>
            </a:r>
            <a:endParaRPr lang="en-US" sz="2400" dirty="0"/>
          </a:p>
          <a:p>
            <a:pPr lvl="1"/>
            <a:r>
              <a:rPr lang="en-US" sz="2800" dirty="0"/>
              <a:t>When economy is good, taxes are higher, creating a surplus, which could lower the debt</a:t>
            </a:r>
            <a:endParaRPr lang="en-US" sz="2000" dirty="0"/>
          </a:p>
          <a:p>
            <a:pPr lvl="0"/>
            <a:r>
              <a:rPr lang="en-US" sz="3200" dirty="0" smtClean="0"/>
              <a:t>State </a:t>
            </a:r>
            <a:r>
              <a:rPr lang="en-US" sz="3200" dirty="0"/>
              <a:t>constitutions require balanced budgets with no borrowing. </a:t>
            </a:r>
            <a:endParaRPr lang="en-US" sz="2400" dirty="0"/>
          </a:p>
          <a:p>
            <a:pPr lvl="0"/>
            <a:r>
              <a:rPr lang="en-US" sz="3200" dirty="0"/>
              <a:t>Automatic stabilizers are programs that work to stimulate the economy when they are needed.  Are already in place.</a:t>
            </a:r>
            <a:endParaRPr lang="en-US" sz="2400" dirty="0"/>
          </a:p>
          <a:p>
            <a:pPr lvl="1"/>
            <a:r>
              <a:rPr lang="en-US" sz="2800" dirty="0"/>
              <a:t>Ex: Unemployment insurance programs and welfare.</a:t>
            </a:r>
            <a:endParaRPr lang="en-US" sz="2000" dirty="0"/>
          </a:p>
          <a:p>
            <a:endParaRPr lang="en-US" dirty="0"/>
          </a:p>
        </p:txBody>
      </p:sp>
    </p:spTree>
    <p:extLst>
      <p:ext uri="{BB962C8B-B14F-4D97-AF65-F5344CB8AC3E}">
        <p14:creationId xmlns:p14="http://schemas.microsoft.com/office/powerpoint/2010/main" val="36781672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Taxes and such</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106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International trade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0980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Nations Trade</a:t>
            </a:r>
            <a:endParaRPr lang="en-US" dirty="0"/>
          </a:p>
        </p:txBody>
      </p:sp>
      <p:sp>
        <p:nvSpPr>
          <p:cNvPr id="3" name="Content Placeholder 2"/>
          <p:cNvSpPr>
            <a:spLocks noGrp="1"/>
          </p:cNvSpPr>
          <p:nvPr>
            <p:ph sz="quarter" idx="1"/>
          </p:nvPr>
        </p:nvSpPr>
        <p:spPr/>
        <p:txBody>
          <a:bodyPr>
            <a:normAutofit fontScale="92500"/>
          </a:bodyPr>
          <a:lstStyle/>
          <a:p>
            <a:pPr lvl="0"/>
            <a:r>
              <a:rPr lang="en-US" sz="3200" dirty="0"/>
              <a:t>To obtain goods they cannot produce</a:t>
            </a:r>
            <a:endParaRPr lang="en-US" sz="2400" dirty="0"/>
          </a:p>
          <a:p>
            <a:pPr lvl="1"/>
            <a:r>
              <a:rPr lang="en-US" sz="2800" dirty="0"/>
              <a:t>Export - goods sold to other countries</a:t>
            </a:r>
            <a:endParaRPr lang="en-US" sz="2000" dirty="0"/>
          </a:p>
          <a:p>
            <a:pPr lvl="1"/>
            <a:r>
              <a:rPr lang="en-US" sz="2800" dirty="0"/>
              <a:t>Import - goods purchased from other countries</a:t>
            </a:r>
            <a:endParaRPr lang="en-US" sz="2000" dirty="0"/>
          </a:p>
          <a:p>
            <a:pPr lvl="1"/>
            <a:r>
              <a:rPr lang="en-US" sz="2800" dirty="0"/>
              <a:t>Tariff - tax on imports</a:t>
            </a:r>
            <a:endParaRPr lang="en-US" sz="2000" dirty="0"/>
          </a:p>
          <a:p>
            <a:pPr lvl="1"/>
            <a:r>
              <a:rPr lang="en-US" sz="2800" dirty="0"/>
              <a:t>Quotas - limits the amount of foreign goods imported</a:t>
            </a:r>
            <a:endParaRPr lang="en-US" sz="2000" dirty="0"/>
          </a:p>
          <a:p>
            <a:r>
              <a:rPr lang="en-US" sz="3200" dirty="0"/>
              <a:t> </a:t>
            </a:r>
            <a:r>
              <a:rPr lang="en-US" sz="3200" dirty="0" smtClean="0"/>
              <a:t>To </a:t>
            </a:r>
            <a:r>
              <a:rPr lang="en-US" sz="3200" dirty="0"/>
              <a:t>reflect comparative advantage - the ability of a country </a:t>
            </a:r>
            <a:r>
              <a:rPr lang="en-US" sz="3200" dirty="0" smtClean="0"/>
              <a:t>to</a:t>
            </a:r>
            <a:r>
              <a:rPr lang="en-US" sz="2400" dirty="0"/>
              <a:t> </a:t>
            </a:r>
            <a:r>
              <a:rPr lang="en-US" sz="3200" dirty="0" smtClean="0"/>
              <a:t>produce </a:t>
            </a:r>
            <a:r>
              <a:rPr lang="en-US" sz="3200" dirty="0"/>
              <a:t>a good at a lower cost than another country can.</a:t>
            </a:r>
            <a:endParaRPr lang="en-US" sz="2400" dirty="0"/>
          </a:p>
          <a:p>
            <a:r>
              <a:rPr lang="en-US" sz="3200" dirty="0"/>
              <a:t> </a:t>
            </a:r>
            <a:r>
              <a:rPr lang="en-US" sz="3200" dirty="0" smtClean="0"/>
              <a:t>To </a:t>
            </a:r>
            <a:r>
              <a:rPr lang="en-US" sz="3200" dirty="0"/>
              <a:t>create jobs</a:t>
            </a:r>
            <a:endParaRPr lang="en-US" sz="2400" dirty="0"/>
          </a:p>
          <a:p>
            <a:endParaRPr lang="en-US" dirty="0"/>
          </a:p>
        </p:txBody>
      </p:sp>
    </p:spTree>
    <p:extLst>
      <p:ext uri="{BB962C8B-B14F-4D97-AF65-F5344CB8AC3E}">
        <p14:creationId xmlns:p14="http://schemas.microsoft.com/office/powerpoint/2010/main" val="36508617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2670022"/>
              </p:ext>
            </p:extLst>
          </p:nvPr>
        </p:nvGraphicFramePr>
        <p:xfrm>
          <a:off x="-114300" y="0"/>
          <a:ext cx="9258300" cy="6858000"/>
        </p:xfrm>
        <a:graphic>
          <a:graphicData uri="http://schemas.openxmlformats.org/presentationml/2006/ole">
            <mc:AlternateContent xmlns:mc="http://schemas.openxmlformats.org/markup-compatibility/2006">
              <mc:Choice xmlns:v="urn:schemas-microsoft-com:vml" Requires="v">
                <p:oleObj spid="_x0000_s4106" name="Document" r:id="rId3" imgW="5943600" imgH="3962400" progId="Word.Document.12">
                  <p:link updateAutomatic="1"/>
                </p:oleObj>
              </mc:Choice>
              <mc:Fallback>
                <p:oleObj name="Document" r:id="rId3" imgW="5943600" imgH="3962400" progId="Word.Document.12">
                  <p:link updateAutomatic="1"/>
                  <p:pic>
                    <p:nvPicPr>
                      <p:cNvPr id="0" name=""/>
                      <p:cNvPicPr/>
                      <p:nvPr/>
                    </p:nvPicPr>
                    <p:blipFill>
                      <a:blip r:embed="rId4"/>
                      <a:stretch>
                        <a:fillRect/>
                      </a:stretch>
                    </p:blipFill>
                    <p:spPr>
                      <a:xfrm>
                        <a:off x="-114300" y="0"/>
                        <a:ext cx="9258300" cy="6858000"/>
                      </a:xfrm>
                      <a:prstGeom prst="rect">
                        <a:avLst/>
                      </a:prstGeom>
                    </p:spPr>
                  </p:pic>
                </p:oleObj>
              </mc:Fallback>
            </mc:AlternateContent>
          </a:graphicData>
        </a:graphic>
      </p:graphicFrame>
    </p:spTree>
    <p:extLst>
      <p:ext uri="{BB962C8B-B14F-4D97-AF65-F5344CB8AC3E}">
        <p14:creationId xmlns:p14="http://schemas.microsoft.com/office/powerpoint/2010/main" val="3301548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Trade</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85000" lnSpcReduction="20000"/>
          </a:bodyPr>
          <a:lstStyle/>
          <a:p>
            <a:pPr lvl="0"/>
            <a:r>
              <a:rPr lang="en-US" sz="3200" dirty="0"/>
              <a:t>Free trade: the ability to reduce trade barriers, and convincing countries not to pass laws that block or limit trade.</a:t>
            </a:r>
            <a:endParaRPr lang="en-US" sz="2400" dirty="0"/>
          </a:p>
          <a:p>
            <a:pPr lvl="0"/>
            <a:r>
              <a:rPr lang="en-US" sz="3200" dirty="0"/>
              <a:t>Embargo: refusal to trade with a country until it meets certain economic or political demands</a:t>
            </a:r>
            <a:endParaRPr lang="en-US" sz="2400" dirty="0"/>
          </a:p>
          <a:p>
            <a:pPr lvl="1"/>
            <a:r>
              <a:rPr lang="en-US" sz="2800" dirty="0"/>
              <a:t>European Union (EU) - a group </a:t>
            </a:r>
            <a:r>
              <a:rPr lang="en-US" sz="2800"/>
              <a:t>of </a:t>
            </a:r>
            <a:r>
              <a:rPr lang="en-US" sz="2800" smtClean="0"/>
              <a:t>28 </a:t>
            </a:r>
            <a:r>
              <a:rPr lang="en-US" sz="2800" dirty="0"/>
              <a:t>countries in Europe with no trade barriers and a combined GDP that almost equals the US</a:t>
            </a:r>
            <a:r>
              <a:rPr lang="en-US" sz="2800" dirty="0" smtClean="0"/>
              <a:t>.</a:t>
            </a:r>
          </a:p>
          <a:p>
            <a:pPr lvl="1"/>
            <a:r>
              <a:rPr lang="en-US" sz="2800" dirty="0"/>
              <a:t>NAFTA - North American Free Trade Agreement - an agreement between the US, Canada, and Mexico eliminating trade barriers.  This would stimulate growth and keep prices low.</a:t>
            </a:r>
            <a:endParaRPr lang="en-US" sz="2000" dirty="0"/>
          </a:p>
          <a:p>
            <a:pPr lvl="0"/>
            <a:r>
              <a:rPr lang="en-US" sz="3200" dirty="0"/>
              <a:t>WTO - World Trade Organization - oversees trade among nations.  Provides help to countries trying to develop their countries.</a:t>
            </a:r>
            <a:endParaRPr lang="en-US" sz="2400" dirty="0"/>
          </a:p>
          <a:p>
            <a:pPr lvl="1"/>
            <a:endParaRPr lang="en-US" sz="2000" dirty="0"/>
          </a:p>
          <a:p>
            <a:pPr marL="0" indent="0">
              <a:buNone/>
            </a:pPr>
            <a:endParaRPr lang="en-US" dirty="0"/>
          </a:p>
        </p:txBody>
      </p:sp>
    </p:spTree>
    <p:extLst>
      <p:ext uri="{BB962C8B-B14F-4D97-AF65-F5344CB8AC3E}">
        <p14:creationId xmlns:p14="http://schemas.microsoft.com/office/powerpoint/2010/main" val="193897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Trade</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92500" lnSpcReduction="20000"/>
          </a:bodyPr>
          <a:lstStyle/>
          <a:p>
            <a:pPr lvl="0"/>
            <a:r>
              <a:rPr lang="en-US" sz="3200" dirty="0"/>
              <a:t>Exchange rate - what the price of your nation’s currency is in terms of another nation’s currency</a:t>
            </a:r>
            <a:endParaRPr lang="en-US" sz="2400" dirty="0"/>
          </a:p>
          <a:p>
            <a:pPr lvl="0"/>
            <a:r>
              <a:rPr lang="en-US" sz="3200" dirty="0"/>
              <a:t>IMF - International Monetary Fund- Monitors banks, exchange rates, and the balance of trade between countries </a:t>
            </a:r>
            <a:endParaRPr lang="en-US" sz="2400" dirty="0"/>
          </a:p>
          <a:p>
            <a:pPr lvl="0"/>
            <a:r>
              <a:rPr lang="en-US" sz="3200" dirty="0"/>
              <a:t>World Bank - Provides funding for developing nations infrastructure projects </a:t>
            </a:r>
            <a:endParaRPr lang="en-US" sz="2400" dirty="0"/>
          </a:p>
          <a:p>
            <a:pPr lvl="0"/>
            <a:r>
              <a:rPr lang="en-US" sz="3200" dirty="0"/>
              <a:t>Balance of trade - the difference between the value of a nation’s exports and imports</a:t>
            </a:r>
            <a:endParaRPr lang="en-US" sz="2400" dirty="0"/>
          </a:p>
          <a:p>
            <a:pPr lvl="1"/>
            <a:r>
              <a:rPr lang="en-US" sz="2800" dirty="0"/>
              <a:t>Trade deficit occurs when imports exceeds exports</a:t>
            </a:r>
            <a:endParaRPr lang="en-US" sz="2000" dirty="0"/>
          </a:p>
          <a:p>
            <a:pPr lvl="1"/>
            <a:r>
              <a:rPr lang="en-US" sz="2800" dirty="0"/>
              <a:t>Trade surplus occurs when exports exceeds imports</a:t>
            </a:r>
            <a:endParaRPr lang="en-US" sz="2000" dirty="0"/>
          </a:p>
          <a:p>
            <a:endParaRPr lang="en-US" dirty="0"/>
          </a:p>
        </p:txBody>
      </p:sp>
    </p:spTree>
    <p:extLst>
      <p:ext uri="{BB962C8B-B14F-4D97-AF65-F5344CB8AC3E}">
        <p14:creationId xmlns:p14="http://schemas.microsoft.com/office/powerpoint/2010/main" val="383375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Interdependence</a:t>
            </a:r>
            <a:endParaRPr lang="en-US" dirty="0"/>
          </a:p>
        </p:txBody>
      </p:sp>
      <p:sp>
        <p:nvSpPr>
          <p:cNvPr id="3" name="Content Placeholder 2"/>
          <p:cNvSpPr>
            <a:spLocks noGrp="1"/>
          </p:cNvSpPr>
          <p:nvPr>
            <p:ph sz="quarter" idx="1"/>
          </p:nvPr>
        </p:nvSpPr>
        <p:spPr>
          <a:xfrm>
            <a:off x="152400" y="1600200"/>
            <a:ext cx="9144000" cy="5257800"/>
          </a:xfrm>
        </p:spPr>
        <p:txBody>
          <a:bodyPr>
            <a:normAutofit fontScale="77500" lnSpcReduction="20000"/>
          </a:bodyPr>
          <a:lstStyle/>
          <a:p>
            <a:pPr lvl="0"/>
            <a:r>
              <a:rPr lang="en-US" sz="3100" dirty="0"/>
              <a:t>Means that people and nations depend on one another for goods and services.</a:t>
            </a:r>
          </a:p>
          <a:p>
            <a:pPr lvl="0"/>
            <a:r>
              <a:rPr lang="en-US" sz="3100" dirty="0"/>
              <a:t>Globalization: the interdependence and interaction among nations working across barriers of distance, cultures, and technology.</a:t>
            </a:r>
          </a:p>
          <a:p>
            <a:pPr lvl="0"/>
            <a:r>
              <a:rPr lang="en-US" sz="3100" dirty="0"/>
              <a:t>Trade is a valuable part of global interdependence.</a:t>
            </a:r>
          </a:p>
          <a:p>
            <a:pPr lvl="0"/>
            <a:r>
              <a:rPr lang="en-US" sz="3100" dirty="0"/>
              <a:t>Protective Tariff: when nations try to protect their industries from foreign competition by placing tariffs on imports.</a:t>
            </a:r>
          </a:p>
          <a:p>
            <a:pPr lvl="0"/>
            <a:r>
              <a:rPr lang="en-US" sz="3100" dirty="0"/>
              <a:t>Developed countries: industrialized, have access to natural resources, have many large industries, manufacture many of the goods sold around the world, enjoy a high standard of living.</a:t>
            </a:r>
          </a:p>
          <a:p>
            <a:pPr lvl="0"/>
            <a:r>
              <a:rPr lang="en-US" sz="3100" dirty="0"/>
              <a:t>Developing countries: trying to develop into industrialized countries, don’t have as much access to natural resources, lower standard of living.</a:t>
            </a:r>
          </a:p>
          <a:p>
            <a:pPr lvl="0"/>
            <a:r>
              <a:rPr lang="en-US" sz="3100" dirty="0"/>
              <a:t>Need each other for resources, food, technology, medicine</a:t>
            </a:r>
          </a:p>
          <a:p>
            <a:endParaRPr lang="en-US" dirty="0"/>
          </a:p>
        </p:txBody>
      </p:sp>
    </p:spTree>
    <p:extLst>
      <p:ext uri="{BB962C8B-B14F-4D97-AF65-F5344CB8AC3E}">
        <p14:creationId xmlns:p14="http://schemas.microsoft.com/office/powerpoint/2010/main" val="3009139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Downsizing and Outsourcing</a:t>
            </a:r>
            <a:endParaRPr lang="en-US" dirty="0"/>
          </a:p>
        </p:txBody>
      </p:sp>
      <p:sp>
        <p:nvSpPr>
          <p:cNvPr id="3" name="Content Placeholder 2"/>
          <p:cNvSpPr>
            <a:spLocks noGrp="1"/>
          </p:cNvSpPr>
          <p:nvPr>
            <p:ph sz="quarter" idx="1"/>
          </p:nvPr>
        </p:nvSpPr>
        <p:spPr>
          <a:xfrm>
            <a:off x="228600" y="1600200"/>
            <a:ext cx="8915400" cy="5029200"/>
          </a:xfrm>
        </p:spPr>
        <p:txBody>
          <a:bodyPr/>
          <a:lstStyle/>
          <a:p>
            <a:r>
              <a:rPr lang="en-US" dirty="0" smtClean="0"/>
              <a:t>Due </a:t>
            </a:r>
            <a:r>
              <a:rPr lang="en-US" dirty="0"/>
              <a:t>to the cheaper labor costs/lax environment laws, many US companies are moving operations to oversees to save money and make a bigger PROFIT.  Creates moral issues as other countries use child labor/human rights abuses.</a:t>
            </a:r>
          </a:p>
          <a:p>
            <a:r>
              <a:rPr lang="en-US" dirty="0" smtClean="0"/>
              <a:t>Downsizing</a:t>
            </a:r>
            <a:r>
              <a:rPr lang="en-US" dirty="0"/>
              <a:t>: Reducing the number of workers for a company.</a:t>
            </a:r>
          </a:p>
          <a:p>
            <a:r>
              <a:rPr lang="en-US" dirty="0" smtClean="0"/>
              <a:t>Outsourcing</a:t>
            </a:r>
            <a:r>
              <a:rPr lang="en-US" dirty="0"/>
              <a:t>:  Moving jobs overseas.</a:t>
            </a:r>
          </a:p>
          <a:p>
            <a:endParaRPr lang="en-US" dirty="0"/>
          </a:p>
        </p:txBody>
      </p:sp>
    </p:spTree>
    <p:extLst>
      <p:ext uri="{BB962C8B-B14F-4D97-AF65-F5344CB8AC3E}">
        <p14:creationId xmlns:p14="http://schemas.microsoft.com/office/powerpoint/2010/main" val="301969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National, State and local economies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3129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United States’ Economy</a:t>
            </a:r>
            <a:endParaRPr lang="en-US" dirty="0"/>
          </a:p>
        </p:txBody>
      </p:sp>
      <p:sp>
        <p:nvSpPr>
          <p:cNvPr id="3" name="Content Placeholder 2"/>
          <p:cNvSpPr>
            <a:spLocks noGrp="1"/>
          </p:cNvSpPr>
          <p:nvPr>
            <p:ph sz="quarter" idx="1"/>
          </p:nvPr>
        </p:nvSpPr>
        <p:spPr>
          <a:xfrm>
            <a:off x="0" y="2438400"/>
            <a:ext cx="5867400" cy="838200"/>
          </a:xfrm>
        </p:spPr>
        <p:txBody>
          <a:bodyPr>
            <a:normAutofit fontScale="32500" lnSpcReduction="20000"/>
          </a:bodyPr>
          <a:lstStyle/>
          <a:p>
            <a:endParaRPr lang="en-US" dirty="0" smtClean="0"/>
          </a:p>
          <a:p>
            <a:endParaRPr lang="en-US" dirty="0" smtClean="0"/>
          </a:p>
          <a:p>
            <a:r>
              <a:rPr lang="en-US" sz="7000" dirty="0" smtClean="0"/>
              <a:t>Major US Industries: </a:t>
            </a:r>
            <a:endParaRPr lang="en-US" sz="7000" dirty="0"/>
          </a:p>
        </p:txBody>
      </p:sp>
      <p:pic>
        <p:nvPicPr>
          <p:cNvPr id="2049" name="Picture 1"/>
          <p:cNvPicPr>
            <a:picLocks noChangeAspect="1" noChangeArrowheads="1"/>
          </p:cNvPicPr>
          <p:nvPr/>
        </p:nvPicPr>
        <p:blipFill>
          <a:blip r:embed="rId2" cstate="print"/>
          <a:srcRect/>
          <a:stretch>
            <a:fillRect/>
          </a:stretch>
        </p:blipFill>
        <p:spPr bwMode="auto">
          <a:xfrm>
            <a:off x="533400" y="3352800"/>
            <a:ext cx="5288096" cy="13716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33400" y="4724400"/>
            <a:ext cx="5367455" cy="1447800"/>
          </a:xfrm>
          <a:prstGeom prst="rect">
            <a:avLst/>
          </a:prstGeom>
          <a:noFill/>
          <a:ln w="9525">
            <a:noFill/>
            <a:miter lim="800000"/>
            <a:headEnd/>
            <a:tailEnd/>
          </a:ln>
        </p:spPr>
      </p:pic>
      <p:sp>
        <p:nvSpPr>
          <p:cNvPr id="6" name="Rectangle 5"/>
          <p:cNvSpPr/>
          <p:nvPr/>
        </p:nvSpPr>
        <p:spPr>
          <a:xfrm>
            <a:off x="304800" y="1828800"/>
            <a:ext cx="8458200" cy="923330"/>
          </a:xfrm>
          <a:prstGeom prst="rect">
            <a:avLst/>
          </a:prstGeom>
        </p:spPr>
        <p:txBody>
          <a:bodyPr wrap="square">
            <a:spAutoFit/>
          </a:bodyPr>
          <a:lstStyle/>
          <a:p>
            <a:r>
              <a:rPr lang="en-US" dirty="0" smtClean="0"/>
              <a:t>World’s richest country the USA finished third in exporting last year. America shipped $1.48 trillion worth of goods around the globe, led by the top 10 items in the list below.</a:t>
            </a:r>
            <a:br>
              <a:rPr lang="en-US" dirty="0" smtClean="0"/>
            </a:br>
            <a:endParaRPr lang="en-US" dirty="0"/>
          </a:p>
        </p:txBody>
      </p:sp>
      <p:sp>
        <p:nvSpPr>
          <p:cNvPr id="2052" name="AutoShape 4" descr="data:image/jpeg;base64,/9j/4AAQSkZJRgABAQAAAQABAAD/2wCEAAkGBhQSEBIUExQWFRQWGBkZFBgYGBYZHBseHRocGBgXHhwcISkhFxojGRwVIC8gJycpLC4sHB8yNTAqNSc3LDUBCQoKDgwOGg8PGjUiHyQpMTQ1NSwvKiwpNDUvKTItNS0sLCw0LSksLiowKSwsKjUsLSw0NSksKSwsKSwsLC4sLP/AABEIAGgAiAMBIgACEQEDEQH/xAAcAAEAAwEBAQEBAAAAAAAAAAAABQYHBAgDAQL/xABGEAACAQMCBAIGBQcICwAAAAABAgMABBESIQUGEzEHQSIyUWFxgUKRobHBFENScnOCshUjMzRiotHxJCU1U2N0ksPS0+P/xAAZAQEAAwEBAAAAAAAAAAAAAAAAAgMEAQX/xAAsEQACAgEDAgQEBwAAAAAAAAAAAQIDEQQSITFBE1FhwQVxgfAVIiMyM5Gh/9oADAMBAAIRAxEAPwDcaUpQClKUApSlAKUpQClKUAr4Xd4kSF5GCqMZYnAGSAMny3Ir71Ec1cFN3aTwBgpkXGojONwe22e3toSik5JPhEsGr9qqcn3MkKra3LiSRBiOTca1HkQfpgY89xj2VagaHGsPB+0pShwUpSgFK5eJ8QEEMkrAlY1LEDuQBnb31U73xTgihjmaKbRJnTjpE7e7X8fqqShJ8pHG0i7UrOYfHC0dtKw3JO/0YvL9+p7hviDbz2M14usRw6hIpC6wVAONjg5BXG/nTa12GUWilUe48VrePRqimGtQy/0R2Pns+34+VS3BOeILlWYZjCsqnqaRuxwo2J7napeHPG7HBzcs4LFSoTmbmyCwjDzsRqOEVRlnPsA/E7Dz71y8uc+295I0SFklUZ6cgCsV/SGCQR88jzFQw+pIstKqfFPESG36muOQhJTESOnuwGdgXz9mds9qsVteh4kkAOGVWA88MAw+eDXXFpZZzKOqojmvi7WtnPOgDNGuQGzg7gb4+NcHE+fIoDh45T8An/lUZxDmq2v7eSArKokAB9VfMHuCcdu+Kg+hbW4qacumeTPeJ+KMshDGCNWUgqys4II3B3zWrcic4pxG2Egwsi+jMn6Ld8/qnuD8R5VB2vhTYOnqyb/8Q/gKgY+X/wCSbsT25k09pEJBDr3K9u47g+RqEd3c36yejmv0E0/v1NfFK5eG8QSeJZIzlGGQfwPsI7EV1VYeYKUpQENzj/ULv9k/3VgFxbEldSvpbfYPuAdJIwrds4zg71vnO7Y4defsX/hrNfD3mtY7gG4kIjWDpRbE4JlDFdgT7PcK3USkq3tWeSixJyWTO+MWWmRmgScR9wWjkBHtydOAPmfjXTwfmAR8OvrbUcztAVHkdLHWfmvTz7cV6LXilvcma3WQOwTEijf0XBAIPZh3G2RmvL9zwuRTLqH9GxR9wDqBKnb4iq4y3fu4xgk1joSPA7tOsjXAZoQd8Hc4AJAz8VHl371JlQ+soGMediQ3qk4ByQM5HmPM18r6wbo8LXYPPG8m+B682F/uKlXTmPjDRcJ4XCr4EtuBIPaqqmPfjV9fnWmq55S8yqUOGVHnjjYu1tnbX1Y4ljkLEacr3cd/WJJJz7KgOB8RMU6yl2V4/SRhudQ7A+eM7EfGrNxPgTCK3dZELTsFUKSWRmcJvsMesp39vn3r7+KvKqwX0SW6BUNuhCjAA0ao/mSAm/mTVdijF7V0JRbayyI5g4sJry4lXOiVwyg5+moIXH6QLEY99d6c+38YCC4kRVACgqqkAbL3XOMCoflbiZWa0iJUILmFydhjEgzk/ogZrd+KR2ssxkaOKXEYJcqr7AM3fzGKzaluSUfI9H4ffXRNyshuz549zEuKc1Xjrl3ZwexaMb57b6Rmo615nulBZR6IO7dMkD59h5V6E4TwuOfhlpHMiOOhDs6g79JfI9jVdfhSR8J4nCqAIJnAUbDfpHGPiTWZRa7mizV1WYl4aT9Ohm1r4l3+MCcqP7KIPwr+L3na8kX0py36yofwqwct8Ntgw1QRn4jP35rUeH8BtHj/AKtB2/3Mf34qOx+Zsj8R0qhtdP8AiMl8M/Epre56Nyw/J5T62MCN/Jvcp7H2bHyNb2p2rJOdORoASyQJ+6uP4asHhzzPqQWsh9JBiMk91H0cnckDt7R8KsWe55F0q5SzBYL7SvzNK6UkBz8f9V337CT+GsIs7yN4YkSNuqCeodzqBJIAHbb4eexr0DzWR+Q3WSAOk+Sew2rNPDSCG4vZFdYplSA4BCOBmUb7ggZq+q7wyE69yOjwmtmS8n1KVzbqRkEfnW9vzrOufoSb69ZVZVaWQrswBOcZ3GNyCa9Fm1trRJJRHFCoXMjKirsN99IycVQuO8y2UmdN1GT7yw+8CjvW9yfcnDTzlH8qbS9CneK7IrcM6WQgs06Z/s5wv2Y+uq5Y8QTpSdQOzhQIm1MQgXf27KN8AfdVq4rxONobQdRD0xJGDqXsspK/UrLVx5R5DSe2tp5ppZFkSORocIsZJAYK2BqdM49EnB880hdtWCEq3nkoHALRzPbN030i4gy2h8D+dXu2MDyqx+OVk7T27KrkCJgSqsQPTyMkdqlrvmeFI543njDo2ylt9UUgYLgdjlMY7b1YuP8ANtj6UclwiuMbeme4yOwx2INdnqd0tzJ16WxrEU39GeclZAmMHqavbtj6u/urv4FaT3c0dtEzkyHSMFsKv02xnAVVyfsq4zTQS3MASRHDzxoQG3IMwUjyO65+uu3hXF1tL1VeRQYptD+mO2oxttnfY5x7qpsmpovolOhy45aLZ4s8OY2MMcUbNplUBVUsQAjAbAH3VA8ItJF5bv49DrJ1JBp0sG9aM9sZ7VpHMHF47ZEeV1jUuBliQM4Jx9lQ/A+MwG3vrgyL0DO56gzjGiNc9s+tt2qrHOcl8dRPwI1bcpSz8/Q84Nezo2C8i/vOK77SaWXb+cf/AKm/xq/8z8RtXYtHcRt8yP4gK/nl/mWOMjMyAfrj/GouKfc1166dEv4+f69ipty9dlcrb3A94ikH24qHN1c28inVMjqwIyXBBByNj8tvf769DWfiDZBMPcx59xLfcK4+E8Oj4hdi6HpWkJHQJyBNIPzmD+bjOQvtfJ+iKKHkzuq187cSnVgtHLd1NJawPcR9KZkBkT2HH2Z2JHlnG+K/KlAKVaeKRfNNg09lcxIAXkidVycDJGBvXnaXgfEeHyMY9cTMMMY3XJGc4JB7Zr044ODjY428/s86qHFuSZ7gencxfFbbH/dqLjk0V3uEXDCa9TKOHfyreKY2lkdW2YSTLg/Hf4VIWfhlO63qEIZ4lgEeGGMuWeQau2dAT66vXD/DWWE5W7X524/9lWngfBTAJS8gkklkLuwXQPVVFULk4AVVHeubEavxK1Q2RSSznheR514pyHeR7NHsD5Mh79/PzwK9Ach/7Lsf+Xi/gFcV7yjPL61zF8rb/wCtTvA+Gfk1tDBq1dJFTVjGdIxnG+K6lgy3XyueZJfQxDxE5KnHE5miTKTESKcqNz643PkwP11HtyNdpC8zKmlRnHUUsSSAqhQclmYqoHtI9tb9xngyXCaWyCN1YYyp9u+x+BqG4dyTpkR55zMI21RR6BGit5SEAku43wScDOwB3rjgmbKfil9MdscGXnw0ubO7tJSFMUc9vlgwz66AnGc7sT8q4PFzlqReKyvGhKzKsgIx3I0N/eXNbbxbgs07KOsiwh430dLLeg6vjXrxuV/R2rk5v5LF70yJek6ZGdGvIO+MZHY75z5mu7V0Mr1U5SUn2WCqeIAkveD2Toup3aNmGQMHptr7+xsiv55U4DM3A7u2AAmMrrgsMZyjet2xirRFyWy2KW3X9JHLLJ0xjck6dGrcYYj1q/ej/JljcySOZcMZGKoE76FAClj2AHc0cV1FeosSjXHtLK+ZlN94Q3wUnTGfhIKpd5ytcxPpaI59xU/jWynxrtyMfk8pHvMY/E1WL/j6X8yxW0L9aQ4QNp0+0sxU7IoyScdh76gtvRM9TUWa3HiWQwvv1IPkfkaa8uhE4KRKA07AjIU9kBHZ3+xcn2V6MtLVY40RFCooCqo2AA2AHyqN5W5bSyt1iQ6jnVI57yOfWc/cB5AAeVTFWJYPIv1E72nN9BSlK6UClKUApSlAKUpQCmKUoBSlKAVAc9WXW4fcx6tOpQM4zj0l8qn6rvP970eG3UgGSqA4/eWhKGdy29cmWw+GsSRPLLdlUQZYiHPyHp5JOwAG5JAGSavfhtyOLSNppF/0iYfSxmOPOVi22DdmbH0ttwBUT4c2Ut8I7q4QLAjardBk9Rxt1mz3VTkIPblvIVpwFRUUuUa79ZqLY+HZLK+nsAK/aUqRiFKUoBSlKAUpSgFKUoBSlKAUpSgFcfFeFx3EMkMq6o3Glh7R/mBSlAfe3t1RVRAFVQFUDYAAYAHsAAxX1pSgFKUoBSlKA//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eg;base64,/9j/4AAQSkZJRgABAQAAAQABAAD/2wCEAAkGBhQSEBIUExQWFRQWGBkZFBgYGBYZHBseHRocGBgXHhwcISkhFxojGRwVIC8gJycpLC4sHB8yNTAqNSc3LDUBCQoKDgwOGg8PGjUiHyQpMTQ1NSwvKiwpNDUvKTItNS0sLCw0LSksLiowKSwsKjUsLSw0NSksKSwsKSwsLC4sLP/AABEIAGgAiAMBIgACEQEDEQH/xAAcAAEAAwEBAQEBAAAAAAAAAAAABQYHBAgDAQL/xABGEAACAQMCBAIGBQcICwAAAAABAgMABBESIQUGEzEHQSIyUWFxgUKRobHBFENScnOCshUjMzRiotHxJCU1U2N0ksPS0+P/xAAZAQEAAwEBAAAAAAAAAAAAAAAAAgMEAQX/xAAsEQACAgEDAgQEBwAAAAAAAAAAAQIDEQQSITFBE1FhwQVxgfAVIiMyM5Gh/9oADAMBAAIRAxEAPwDcaUpQClKUApSlAKUpQClKUAr4Xd4kSF5GCqMZYnAGSAMny3Ir71Ec1cFN3aTwBgpkXGojONwe22e3toSik5JPhEsGr9qqcn3MkKra3LiSRBiOTca1HkQfpgY89xj2VagaHGsPB+0pShwUpSgFK5eJ8QEEMkrAlY1LEDuQBnb31U73xTgihjmaKbRJnTjpE7e7X8fqqShJ8pHG0i7UrOYfHC0dtKw3JO/0YvL9+p7hviDbz2M14usRw6hIpC6wVAONjg5BXG/nTa12GUWilUe48VrePRqimGtQy/0R2Pns+34+VS3BOeILlWYZjCsqnqaRuxwo2J7napeHPG7HBzcs4LFSoTmbmyCwjDzsRqOEVRlnPsA/E7Dz71y8uc+295I0SFklUZ6cgCsV/SGCQR88jzFQw+pIstKqfFPESG36muOQhJTESOnuwGdgXz9mds9qsVteh4kkAOGVWA88MAw+eDXXFpZZzKOqojmvi7WtnPOgDNGuQGzg7gb4+NcHE+fIoDh45T8An/lUZxDmq2v7eSArKokAB9VfMHuCcdu+Kg+hbW4qacumeTPeJ+KMshDGCNWUgqys4II3B3zWrcic4pxG2Egwsi+jMn6Ld8/qnuD8R5VB2vhTYOnqyb/8Q/gKgY+X/wCSbsT25k09pEJBDr3K9u47g+RqEd3c36yejmv0E0/v1NfFK5eG8QSeJZIzlGGQfwPsI7EV1VYeYKUpQENzj/ULv9k/3VgFxbEldSvpbfYPuAdJIwrds4zg71vnO7Y4defsX/hrNfD3mtY7gG4kIjWDpRbE4JlDFdgT7PcK3USkq3tWeSixJyWTO+MWWmRmgScR9wWjkBHtydOAPmfjXTwfmAR8OvrbUcztAVHkdLHWfmvTz7cV6LXilvcma3WQOwTEijf0XBAIPZh3G2RmvL9zwuRTLqH9GxR9wDqBKnb4iq4y3fu4xgk1joSPA7tOsjXAZoQd8Hc4AJAz8VHl371JlQ+soGMediQ3qk4ByQM5HmPM18r6wbo8LXYPPG8m+B682F/uKlXTmPjDRcJ4XCr4EtuBIPaqqmPfjV9fnWmq55S8yqUOGVHnjjYu1tnbX1Y4ljkLEacr3cd/WJJJz7KgOB8RMU6yl2V4/SRhudQ7A+eM7EfGrNxPgTCK3dZELTsFUKSWRmcJvsMesp39vn3r7+KvKqwX0SW6BUNuhCjAA0ao/mSAm/mTVdijF7V0JRbayyI5g4sJry4lXOiVwyg5+moIXH6QLEY99d6c+38YCC4kRVACgqqkAbL3XOMCoflbiZWa0iJUILmFydhjEgzk/ogZrd+KR2ssxkaOKXEYJcqr7AM3fzGKzaluSUfI9H4ffXRNyshuz549zEuKc1Xjrl3ZwexaMb57b6Rmo615nulBZR6IO7dMkD59h5V6E4TwuOfhlpHMiOOhDs6g79JfI9jVdfhSR8J4nCqAIJnAUbDfpHGPiTWZRa7mizV1WYl4aT9Ohm1r4l3+MCcqP7KIPwr+L3na8kX0py36yofwqwct8Ntgw1QRn4jP35rUeH8BtHj/AKtB2/3Mf34qOx+Zsj8R0qhtdP8AiMl8M/Epre56Nyw/J5T62MCN/Jvcp7H2bHyNb2p2rJOdORoASyQJ+6uP4asHhzzPqQWsh9JBiMk91H0cnckDt7R8KsWe55F0q5SzBYL7SvzNK6UkBz8f9V337CT+GsIs7yN4YkSNuqCeodzqBJIAHbb4eexr0DzWR+Q3WSAOk+Sew2rNPDSCG4vZFdYplSA4BCOBmUb7ggZq+q7wyE69yOjwmtmS8n1KVzbqRkEfnW9vzrOufoSb69ZVZVaWQrswBOcZ3GNyCa9Fm1trRJJRHFCoXMjKirsN99IycVQuO8y2UmdN1GT7yw+8CjvW9yfcnDTzlH8qbS9CneK7IrcM6WQgs06Z/s5wv2Y+uq5Y8QTpSdQOzhQIm1MQgXf27KN8AfdVq4rxONobQdRD0xJGDqXsspK/UrLVx5R5DSe2tp5ppZFkSORocIsZJAYK2BqdM49EnB880hdtWCEq3nkoHALRzPbN030i4gy2h8D+dXu2MDyqx+OVk7T27KrkCJgSqsQPTyMkdqlrvmeFI543njDo2ylt9UUgYLgdjlMY7b1YuP8ANtj6UclwiuMbeme4yOwx2INdnqd0tzJ16WxrEU39GeclZAmMHqavbtj6u/urv4FaT3c0dtEzkyHSMFsKv02xnAVVyfsq4zTQS3MASRHDzxoQG3IMwUjyO65+uu3hXF1tL1VeRQYptD+mO2oxttnfY5x7qpsmpovolOhy45aLZ4s8OY2MMcUbNplUBVUsQAjAbAH3VA8ItJF5bv49DrJ1JBp0sG9aM9sZ7VpHMHF47ZEeV1jUuBliQM4Jx9lQ/A+MwG3vrgyL0DO56gzjGiNc9s+tt2qrHOcl8dRPwI1bcpSz8/Q84Nezo2C8i/vOK77SaWXb+cf/AKm/xq/8z8RtXYtHcRt8yP4gK/nl/mWOMjMyAfrj/GouKfc1166dEv4+f69ipty9dlcrb3A94ikH24qHN1c28inVMjqwIyXBBByNj8tvf769DWfiDZBMPcx59xLfcK4+E8Oj4hdi6HpWkJHQJyBNIPzmD+bjOQvtfJ+iKKHkzuq187cSnVgtHLd1NJawPcR9KZkBkT2HH2Z2JHlnG+K/KlAKVaeKRfNNg09lcxIAXkidVycDJGBvXnaXgfEeHyMY9cTMMMY3XJGc4JB7Zr044ODjY428/s86qHFuSZ7gencxfFbbH/dqLjk0V3uEXDCa9TKOHfyreKY2lkdW2YSTLg/Hf4VIWfhlO63qEIZ4lgEeGGMuWeQau2dAT66vXD/DWWE5W7X524/9lWngfBTAJS8gkklkLuwXQPVVFULk4AVVHeubEavxK1Q2RSSznheR514pyHeR7NHsD5Mh79/PzwK9Ach/7Lsf+Xi/gFcV7yjPL61zF8rb/wCtTvA+Gfk1tDBq1dJFTVjGdIxnG+K6lgy3XyueZJfQxDxE5KnHE5miTKTESKcqNz643PkwP11HtyNdpC8zKmlRnHUUsSSAqhQclmYqoHtI9tb9xngyXCaWyCN1YYyp9u+x+BqG4dyTpkR55zMI21RR6BGit5SEAku43wScDOwB3rjgmbKfil9MdscGXnw0ubO7tJSFMUc9vlgwz66AnGc7sT8q4PFzlqReKyvGhKzKsgIx3I0N/eXNbbxbgs07KOsiwh430dLLeg6vjXrxuV/R2rk5v5LF70yJek6ZGdGvIO+MZHY75z5mu7V0Mr1U5SUn2WCqeIAkveD2Toup3aNmGQMHptr7+xsiv55U4DM3A7u2AAmMrrgsMZyjet2xirRFyWy2KW3X9JHLLJ0xjck6dGrcYYj1q/ej/JljcySOZcMZGKoE76FAClj2AHc0cV1FeosSjXHtLK+ZlN94Q3wUnTGfhIKpd5ytcxPpaI59xU/jWynxrtyMfk8pHvMY/E1WL/j6X8yxW0L9aQ4QNp0+0sxU7IoyScdh76gtvRM9TUWa3HiWQwvv1IPkfkaa8uhE4KRKA07AjIU9kBHZ3+xcn2V6MtLVY40RFCooCqo2AA2AHyqN5W5bSyt1iQ6jnVI57yOfWc/cB5AAeVTFWJYPIv1E72nN9BSlK6UClKUApSlAKUpQCmKUoBSlKAVAc9WXW4fcx6tOpQM4zj0l8qn6rvP970eG3UgGSqA4/eWhKGdy29cmWw+GsSRPLLdlUQZYiHPyHp5JOwAG5JAGSavfhtyOLSNppF/0iYfSxmOPOVi22DdmbH0ttwBUT4c2Ut8I7q4QLAjardBk9Rxt1mz3VTkIPblvIVpwFRUUuUa79ZqLY+HZLK+nsAK/aUqRiFKUoBSlKAUpSgFKUoBSlKAUpSgFcfFeFx3EMkMq6o3Glh7R/mBSlAfe3t1RVRAFVQFUDYAAYAHsAAxX1pSgFKUoBSlKA//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CEAAkGBhQSEBIUExQWFRQWGBkZFBgYGBYZHBseHRocGBgXHhwcISkhFxojGRwVIC8gJycpLC4sHB8yNTAqNSc3LDUBCQoKDgwOGg8PGjUiHyQpMTQ1NSwvKiwpNDUvKTItNS0sLCw0LSksLiowKSwsKjUsLSw0NSksKSwsKSwsLC4sLP/AABEIAGgAiAMBIgACEQEDEQH/xAAcAAEAAwEBAQEBAAAAAAAAAAAABQYHBAgDAQL/xABGEAACAQMCBAIGBQcICwAAAAABAgMABBESIQUGEzEHQSIyUWFxgUKRobHBFENScnOCshUjMzRiotHxJCU1U2N0ksPS0+P/xAAZAQEAAwEBAAAAAAAAAAAAAAAAAgMEAQX/xAAsEQACAgEDAgQEBwAAAAAAAAAAAQIDEQQSITFBE1FhwQVxgfAVIiMyM5Gh/9oADAMBAAIRAxEAPwDcaUpQClKUApSlAKUpQClKUAr4Xd4kSF5GCqMZYnAGSAMny3Ir71Ec1cFN3aTwBgpkXGojONwe22e3toSik5JPhEsGr9qqcn3MkKra3LiSRBiOTca1HkQfpgY89xj2VagaHGsPB+0pShwUpSgFK5eJ8QEEMkrAlY1LEDuQBnb31U73xTgihjmaKbRJnTjpE7e7X8fqqShJ8pHG0i7UrOYfHC0dtKw3JO/0YvL9+p7hviDbz2M14usRw6hIpC6wVAONjg5BXG/nTa12GUWilUe48VrePRqimGtQy/0R2Pns+34+VS3BOeILlWYZjCsqnqaRuxwo2J7napeHPG7HBzcs4LFSoTmbmyCwjDzsRqOEVRlnPsA/E7Dz71y8uc+295I0SFklUZ6cgCsV/SGCQR88jzFQw+pIstKqfFPESG36muOQhJTESOnuwGdgXz9mds9qsVteh4kkAOGVWA88MAw+eDXXFpZZzKOqojmvi7WtnPOgDNGuQGzg7gb4+NcHE+fIoDh45T8An/lUZxDmq2v7eSArKokAB9VfMHuCcdu+Kg+hbW4qacumeTPeJ+KMshDGCNWUgqys4II3B3zWrcic4pxG2Egwsi+jMn6Ld8/qnuD8R5VB2vhTYOnqyb/8Q/gKgY+X/wCSbsT25k09pEJBDr3K9u47g+RqEd3c36yejmv0E0/v1NfFK5eG8QSeJZIzlGGQfwPsI7EV1VYeYKUpQENzj/ULv9k/3VgFxbEldSvpbfYPuAdJIwrds4zg71vnO7Y4defsX/hrNfD3mtY7gG4kIjWDpRbE4JlDFdgT7PcK3USkq3tWeSixJyWTO+MWWmRmgScR9wWjkBHtydOAPmfjXTwfmAR8OvrbUcztAVHkdLHWfmvTz7cV6LXilvcma3WQOwTEijf0XBAIPZh3G2RmvL9zwuRTLqH9GxR9wDqBKnb4iq4y3fu4xgk1joSPA7tOsjXAZoQd8Hc4AJAz8VHl371JlQ+soGMediQ3qk4ByQM5HmPM18r6wbo8LXYPPG8m+B682F/uKlXTmPjDRcJ4XCr4EtuBIPaqqmPfjV9fnWmq55S8yqUOGVHnjjYu1tnbX1Y4ljkLEacr3cd/WJJJz7KgOB8RMU6yl2V4/SRhudQ7A+eM7EfGrNxPgTCK3dZELTsFUKSWRmcJvsMesp39vn3r7+KvKqwX0SW6BUNuhCjAA0ao/mSAm/mTVdijF7V0JRbayyI5g4sJry4lXOiVwyg5+moIXH6QLEY99d6c+38YCC4kRVACgqqkAbL3XOMCoflbiZWa0iJUILmFydhjEgzk/ogZrd+KR2ssxkaOKXEYJcqr7AM3fzGKzaluSUfI9H4ffXRNyshuz549zEuKc1Xjrl3ZwexaMb57b6Rmo615nulBZR6IO7dMkD59h5V6E4TwuOfhlpHMiOOhDs6g79JfI9jVdfhSR8J4nCqAIJnAUbDfpHGPiTWZRa7mizV1WYl4aT9Ohm1r4l3+MCcqP7KIPwr+L3na8kX0py36yofwqwct8Ntgw1QRn4jP35rUeH8BtHj/AKtB2/3Mf34qOx+Zsj8R0qhtdP8AiMl8M/Epre56Nyw/J5T62MCN/Jvcp7H2bHyNb2p2rJOdORoASyQJ+6uP4asHhzzPqQWsh9JBiMk91H0cnckDt7R8KsWe55F0q5SzBYL7SvzNK6UkBz8f9V337CT+GsIs7yN4YkSNuqCeodzqBJIAHbb4eexr0DzWR+Q3WSAOk+Sew2rNPDSCG4vZFdYplSA4BCOBmUb7ggZq+q7wyE69yOjwmtmS8n1KVzbqRkEfnW9vzrOufoSb69ZVZVaWQrswBOcZ3GNyCa9Fm1trRJJRHFCoXMjKirsN99IycVQuO8y2UmdN1GT7yw+8CjvW9yfcnDTzlH8qbS9CneK7IrcM6WQgs06Z/s5wv2Y+uq5Y8QTpSdQOzhQIm1MQgXf27KN8AfdVq4rxONobQdRD0xJGDqXsspK/UrLVx5R5DSe2tp5ppZFkSORocIsZJAYK2BqdM49EnB880hdtWCEq3nkoHALRzPbN030i4gy2h8D+dXu2MDyqx+OVk7T27KrkCJgSqsQPTyMkdqlrvmeFI543njDo2ylt9UUgYLgdjlMY7b1YuP8ANtj6UclwiuMbeme4yOwx2INdnqd0tzJ16WxrEU39GeclZAmMHqavbtj6u/urv4FaT3c0dtEzkyHSMFsKv02xnAVVyfsq4zTQS3MASRHDzxoQG3IMwUjyO65+uu3hXF1tL1VeRQYptD+mO2oxttnfY5x7qpsmpovolOhy45aLZ4s8OY2MMcUbNplUBVUsQAjAbAH3VA8ItJF5bv49DrJ1JBp0sG9aM9sZ7VpHMHF47ZEeV1jUuBliQM4Jx9lQ/A+MwG3vrgyL0DO56gzjGiNc9s+tt2qrHOcl8dRPwI1bcpSz8/Q84Nezo2C8i/vOK77SaWXb+cf/AKm/xq/8z8RtXYtHcRt8yP4gK/nl/mWOMjMyAfrj/GouKfc1166dEv4+f69ipty9dlcrb3A94ikH24qHN1c28inVMjqwIyXBBByNj8tvf769DWfiDZBMPcx59xLfcK4+E8Oj4hdi6HpWkJHQJyBNIPzmD+bjOQvtfJ+iKKHkzuq187cSnVgtHLd1NJawPcR9KZkBkT2HH2Z2JHlnG+K/KlAKVaeKRfNNg09lcxIAXkidVycDJGBvXnaXgfEeHyMY9cTMMMY3XJGc4JB7Zr044ODjY428/s86qHFuSZ7gencxfFbbH/dqLjk0V3uEXDCa9TKOHfyreKY2lkdW2YSTLg/Hf4VIWfhlO63qEIZ4lgEeGGMuWeQau2dAT66vXD/DWWE5W7X524/9lWngfBTAJS8gkklkLuwXQPVVFULk4AVVHeubEavxK1Q2RSSznheR514pyHeR7NHsD5Mh79/PzwK9Ach/7Lsf+Xi/gFcV7yjPL61zF8rb/wCtTvA+Gfk1tDBq1dJFTVjGdIxnG+K6lgy3XyueZJfQxDxE5KnHE5miTKTESKcqNz643PkwP11HtyNdpC8zKmlRnHUUsSSAqhQclmYqoHtI9tb9xngyXCaWyCN1YYyp9u+x+BqG4dyTpkR55zMI21RR6BGit5SEAku43wScDOwB3rjgmbKfil9MdscGXnw0ubO7tJSFMUc9vlgwz66AnGc7sT8q4PFzlqReKyvGhKzKsgIx3I0N/eXNbbxbgs07KOsiwh430dLLeg6vjXrxuV/R2rk5v5LF70yJek6ZGdGvIO+MZHY75z5mu7V0Mr1U5SUn2WCqeIAkveD2Toup3aNmGQMHptr7+xsiv55U4DM3A7u2AAmMrrgsMZyjet2xirRFyWy2KW3X9JHLLJ0xjck6dGrcYYj1q/ej/JljcySOZcMZGKoE76FAClj2AHc0cV1FeosSjXHtLK+ZlN94Q3wUnTGfhIKpd5ytcxPpaI59xU/jWynxrtyMfk8pHvMY/E1WL/j6X8yxW0L9aQ4QNp0+0sxU7IoyScdh76gtvRM9TUWa3HiWQwvv1IPkfkaa8uhE4KRKA07AjIU9kBHZ3+xcn2V6MtLVY40RFCooCqo2AA2AHyqN5W5bSyt1iQ6jnVI57yOfWc/cB5AAeVTFWJYPIv1E72nN9BSlK6UClKUApSlAKUpQCmKUoBSlKAVAc9WXW4fcx6tOpQM4zj0l8qn6rvP970eG3UgGSqA4/eWhKGdy29cmWw+GsSRPLLdlUQZYiHPyHp5JOwAG5JAGSavfhtyOLSNppF/0iYfSxmOPOVi22DdmbH0ttwBUT4c2Ut8I7q4QLAjardBk9Rxt1mz3VTkIPblvIVpwFRUUuUa79ZqLY+HZLK+nsAK/aUqRiFKUoBSlKAUpSgFKUoBSlKAUpSgFcfFeFx3EMkMq6o3Glh7R/mBSlAfe3t1RVRAFVQFUDYAAYAHsAAxX1pSgFKUoBSlKA//Z"/>
          <p:cNvSpPr>
            <a:spLocks noChangeAspect="1" noChangeArrowheads="1"/>
          </p:cNvSpPr>
          <p:nvPr/>
        </p:nvSpPr>
        <p:spPr bwMode="auto">
          <a:xfrm>
            <a:off x="0" y="-471488"/>
            <a:ext cx="1295400" cy="990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4" cstate="print"/>
          <a:srcRect/>
          <a:stretch>
            <a:fillRect/>
          </a:stretch>
        </p:blipFill>
        <p:spPr bwMode="auto">
          <a:xfrm>
            <a:off x="6019800" y="3276600"/>
            <a:ext cx="2889738" cy="2209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cagr.gov/stats/general/Images/commodity%20map1.gif"/>
          <p:cNvPicPr>
            <a:picLocks noChangeAspect="1" noChangeArrowheads="1"/>
          </p:cNvPicPr>
          <p:nvPr/>
        </p:nvPicPr>
        <p:blipFill>
          <a:blip r:embed="rId2" cstate="print"/>
          <a:srcRect/>
          <a:stretch>
            <a:fillRect/>
          </a:stretch>
        </p:blipFill>
        <p:spPr bwMode="auto">
          <a:xfrm>
            <a:off x="2286000" y="3865370"/>
            <a:ext cx="6553200" cy="2992630"/>
          </a:xfrm>
          <a:prstGeom prst="rect">
            <a:avLst/>
          </a:prstGeom>
          <a:noFill/>
        </p:spPr>
      </p:pic>
      <p:sp>
        <p:nvSpPr>
          <p:cNvPr id="2" name="Title 1"/>
          <p:cNvSpPr>
            <a:spLocks noGrp="1"/>
          </p:cNvSpPr>
          <p:nvPr>
            <p:ph type="title"/>
          </p:nvPr>
        </p:nvSpPr>
        <p:spPr/>
        <p:txBody>
          <a:bodyPr/>
          <a:lstStyle/>
          <a:p>
            <a:pPr algn="ctr"/>
            <a:r>
              <a:rPr lang="en-US" dirty="0" smtClean="0"/>
              <a:t>North Carolina Major Industries</a:t>
            </a:r>
            <a:endParaRPr lang="en-US" dirty="0"/>
          </a:p>
        </p:txBody>
      </p:sp>
      <p:sp>
        <p:nvSpPr>
          <p:cNvPr id="3" name="Content Placeholder 2"/>
          <p:cNvSpPr>
            <a:spLocks noGrp="1"/>
          </p:cNvSpPr>
          <p:nvPr>
            <p:ph sz="quarter" idx="1"/>
          </p:nvPr>
        </p:nvSpPr>
        <p:spPr>
          <a:xfrm>
            <a:off x="533400" y="1447800"/>
            <a:ext cx="8232648" cy="3810000"/>
          </a:xfrm>
        </p:spPr>
        <p:txBody>
          <a:bodyPr/>
          <a:lstStyle/>
          <a:p>
            <a:r>
              <a:rPr lang="en-US" sz="2000" dirty="0" smtClean="0"/>
              <a:t>Agriculture (Aquaculture)</a:t>
            </a:r>
          </a:p>
          <a:p>
            <a:r>
              <a:rPr lang="en-US" sz="2000" dirty="0" smtClean="0"/>
              <a:t>Forestry</a:t>
            </a:r>
          </a:p>
          <a:p>
            <a:r>
              <a:rPr lang="en-US" sz="2000" dirty="0" smtClean="0"/>
              <a:t>Industrial – manufacturing</a:t>
            </a:r>
          </a:p>
          <a:p>
            <a:r>
              <a:rPr lang="en-US" sz="2000" dirty="0" smtClean="0"/>
              <a:t>Furniture</a:t>
            </a:r>
          </a:p>
          <a:p>
            <a:r>
              <a:rPr lang="en-US" sz="2000" dirty="0" smtClean="0"/>
              <a:t>Textiles</a:t>
            </a:r>
          </a:p>
          <a:p>
            <a:r>
              <a:rPr lang="en-US" sz="2000" dirty="0" smtClean="0"/>
              <a:t>Government Sector – specifically defense industry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US Taxes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1.  Personal income:  Tax on an individual’s yearly income.  Granted by the 16</a:t>
            </a:r>
            <a:r>
              <a:rPr lang="en-US" baseline="30000" dirty="0"/>
              <a:t>th</a:t>
            </a:r>
            <a:r>
              <a:rPr lang="en-US" dirty="0"/>
              <a:t> amendment.  April 15</a:t>
            </a:r>
            <a:r>
              <a:rPr lang="en-US" baseline="30000" dirty="0"/>
              <a:t>th</a:t>
            </a:r>
            <a:r>
              <a:rPr lang="en-US" dirty="0"/>
              <a:t> is income tax day.</a:t>
            </a:r>
          </a:p>
          <a:p>
            <a:r>
              <a:rPr lang="en-US" dirty="0"/>
              <a:t>2.  Corporate income:  Tax on a corporation’s profit.</a:t>
            </a:r>
          </a:p>
          <a:p>
            <a:r>
              <a:rPr lang="en-US" dirty="0"/>
              <a:t>3.  Social Insurance:  Social security tax.  (FICA).</a:t>
            </a:r>
          </a:p>
          <a:p>
            <a:r>
              <a:rPr lang="en-US" dirty="0"/>
              <a:t>4.  Excise:  Special tax on alcohol, tobacco, and gasoline.</a:t>
            </a:r>
          </a:p>
          <a:p>
            <a:r>
              <a:rPr lang="en-US" dirty="0"/>
              <a:t>5.  Estate:  Tax on the assets of the deceased.</a:t>
            </a:r>
          </a:p>
          <a:p>
            <a:r>
              <a:rPr lang="en-US" dirty="0"/>
              <a:t>6.  Inheritance:  Tax paid on anything a person inherits.</a:t>
            </a:r>
          </a:p>
          <a:p>
            <a:r>
              <a:rPr lang="en-US" dirty="0"/>
              <a:t>7.  Gift:  Tax paid on the value of a gift</a:t>
            </a:r>
          </a:p>
          <a:p>
            <a:r>
              <a:rPr lang="en-US" dirty="0"/>
              <a:t>8.  Sales:  Tax paid on all purchases.</a:t>
            </a:r>
          </a:p>
          <a:p>
            <a:r>
              <a:rPr lang="en-US" dirty="0"/>
              <a:t>9.  Property:  Tax on the value of property.  Can include buildings, stocks, bonds, and home furnishings.</a:t>
            </a:r>
          </a:p>
          <a:p>
            <a:endParaRPr lang="en-US" dirty="0"/>
          </a:p>
        </p:txBody>
      </p:sp>
    </p:spTree>
    <p:extLst>
      <p:ext uri="{BB962C8B-B14F-4D97-AF65-F5344CB8AC3E}">
        <p14:creationId xmlns:p14="http://schemas.microsoft.com/office/powerpoint/2010/main" val="391398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Economy - Agriculture</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dirty="0" smtClean="0"/>
              <a:t>North Carolina is considered to be a high producer of tobacco, cotton, corn, soybeans, peanuts, and wheat.</a:t>
            </a:r>
          </a:p>
          <a:p>
            <a:r>
              <a:rPr lang="en-US" dirty="0" smtClean="0"/>
              <a:t>Our agricultural industry along with food, fiber and forestry contributes $70 billion annually to the state’s economy.</a:t>
            </a:r>
          </a:p>
          <a:p>
            <a:r>
              <a:rPr lang="en-US" dirty="0" smtClean="0"/>
              <a:t>It is also responsible for employing 17% of residents and 18% of the overall state income</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Economy -  Industrial</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North Carolina over the past 20 years has become home to some thriving industries.</a:t>
            </a:r>
          </a:p>
          <a:p>
            <a:pPr marL="594360" lvl="2" indent="-320040">
              <a:spcBef>
                <a:spcPts val="700"/>
              </a:spcBef>
              <a:buSzPct val="60000"/>
              <a:buFont typeface="Wingdings"/>
              <a:buChar char=""/>
            </a:pPr>
            <a:r>
              <a:rPr lang="en-US" dirty="0" smtClean="0"/>
              <a:t>Information and software technology, defense, automotive, financial services, green and sustainable energy, aerospace and aviation, biotechnology and pharmaceuticals.</a:t>
            </a:r>
          </a:p>
          <a:p>
            <a:r>
              <a:rPr lang="en-US" dirty="0" smtClean="0"/>
              <a:t>NC is now considered to be more of a global economy than our previous traditional economy</a:t>
            </a:r>
          </a:p>
          <a:p>
            <a:r>
              <a:rPr lang="en-US" dirty="0" smtClean="0"/>
              <a:t>GDP is the 9</a:t>
            </a:r>
            <a:r>
              <a:rPr lang="en-US" baseline="30000" dirty="0" smtClean="0"/>
              <a:t>th</a:t>
            </a:r>
            <a:r>
              <a:rPr lang="en-US" dirty="0" smtClean="0"/>
              <a:t> highest in the U.S. at $424.9 billion</a:t>
            </a:r>
          </a:p>
          <a:p>
            <a:r>
              <a:rPr lang="en-US" dirty="0" smtClean="0"/>
              <a:t>There are more bank headquarters are located in Charlotte than all but 1 other U.S. city</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www.rtp.org/sites/default/files/banner_RTP%20companies2012.jpg"/>
          <p:cNvPicPr>
            <a:picLocks noChangeAspect="1" noChangeArrowheads="1"/>
          </p:cNvPicPr>
          <p:nvPr/>
        </p:nvPicPr>
        <p:blipFill>
          <a:blip r:embed="rId2" cstate="print"/>
          <a:srcRect/>
          <a:stretch>
            <a:fillRect/>
          </a:stretch>
        </p:blipFill>
        <p:spPr bwMode="auto">
          <a:xfrm>
            <a:off x="3048000" y="1676400"/>
            <a:ext cx="5943600" cy="1696915"/>
          </a:xfrm>
          <a:prstGeom prst="rect">
            <a:avLst/>
          </a:prstGeom>
          <a:noFill/>
        </p:spPr>
      </p:pic>
      <p:sp>
        <p:nvSpPr>
          <p:cNvPr id="2" name="Title 1"/>
          <p:cNvSpPr>
            <a:spLocks noGrp="1"/>
          </p:cNvSpPr>
          <p:nvPr>
            <p:ph type="title"/>
          </p:nvPr>
        </p:nvSpPr>
        <p:spPr>
          <a:xfrm>
            <a:off x="1371600" y="228600"/>
            <a:ext cx="6172200" cy="990600"/>
          </a:xfrm>
        </p:spPr>
        <p:txBody>
          <a:bodyPr>
            <a:normAutofit fontScale="90000"/>
          </a:bodyPr>
          <a:lstStyle/>
          <a:p>
            <a:r>
              <a:rPr lang="en-US" dirty="0" smtClean="0"/>
              <a:t>Local Economy: Wake County</a:t>
            </a:r>
            <a:endParaRPr lang="en-US" dirty="0"/>
          </a:p>
        </p:txBody>
      </p:sp>
      <p:sp>
        <p:nvSpPr>
          <p:cNvPr id="3" name="Content Placeholder 2"/>
          <p:cNvSpPr>
            <a:spLocks noGrp="1"/>
          </p:cNvSpPr>
          <p:nvPr>
            <p:ph sz="quarter" idx="1"/>
          </p:nvPr>
        </p:nvSpPr>
        <p:spPr>
          <a:xfrm>
            <a:off x="0" y="1447800"/>
            <a:ext cx="4419600" cy="5410200"/>
          </a:xfrm>
        </p:spPr>
        <p:txBody>
          <a:bodyPr>
            <a:normAutofit fontScale="85000" lnSpcReduction="20000"/>
          </a:bodyPr>
          <a:lstStyle/>
          <a:p>
            <a:r>
              <a:rPr lang="en-US" dirty="0" smtClean="0"/>
              <a:t>Out of all 100 counties, Wake county ranks 47 in overall agricultural sales.</a:t>
            </a:r>
          </a:p>
          <a:p>
            <a:r>
              <a:rPr lang="en-US" dirty="0" smtClean="0"/>
              <a:t>Corn, tobacco, wheat, and soybeans are some of the largest industries in Wake County</a:t>
            </a:r>
          </a:p>
          <a:p>
            <a:r>
              <a:rPr lang="en-US" dirty="0" smtClean="0"/>
              <a:t>Aside from agriculture, Wake County is also home to RTP</a:t>
            </a:r>
          </a:p>
          <a:p>
            <a:r>
              <a:rPr lang="en-US" dirty="0" smtClean="0"/>
              <a:t>RTP is a major industrial hub including industries such as Biotechnology and Life Sciences, Clean and Green Energy, Banking, Gaming, Information Technologies, and Wireless Communications.</a:t>
            </a:r>
            <a:endParaRPr lang="en-US" dirty="0"/>
          </a:p>
        </p:txBody>
      </p:sp>
      <p:pic>
        <p:nvPicPr>
          <p:cNvPr id="3073" name="Picture 1"/>
          <p:cNvPicPr>
            <a:picLocks noChangeAspect="1" noChangeArrowheads="1"/>
          </p:cNvPicPr>
          <p:nvPr/>
        </p:nvPicPr>
        <p:blipFill>
          <a:blip r:embed="rId3" cstate="print"/>
          <a:srcRect/>
          <a:stretch>
            <a:fillRect/>
          </a:stretch>
        </p:blipFill>
        <p:spPr bwMode="auto">
          <a:xfrm>
            <a:off x="5486400" y="3581400"/>
            <a:ext cx="3448050" cy="2990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mpowernetwork.com/tagteammoms/files/2013/02/outsourcing-1.jpg"/>
          <p:cNvPicPr>
            <a:picLocks noChangeAspect="1" noChangeArrowheads="1"/>
          </p:cNvPicPr>
          <p:nvPr/>
        </p:nvPicPr>
        <p:blipFill>
          <a:blip r:embed="rId2" cstate="print"/>
          <a:srcRect/>
          <a:stretch>
            <a:fillRect/>
          </a:stretch>
        </p:blipFill>
        <p:spPr bwMode="auto">
          <a:xfrm>
            <a:off x="-381000" y="2667000"/>
            <a:ext cx="4879628" cy="3657599"/>
          </a:xfrm>
          <a:prstGeom prst="rect">
            <a:avLst/>
          </a:prstGeom>
          <a:noFill/>
        </p:spPr>
      </p:pic>
      <p:sp>
        <p:nvSpPr>
          <p:cNvPr id="2" name="Title 1"/>
          <p:cNvSpPr>
            <a:spLocks noGrp="1"/>
          </p:cNvSpPr>
          <p:nvPr>
            <p:ph type="title"/>
          </p:nvPr>
        </p:nvSpPr>
        <p:spPr/>
        <p:txBody>
          <a:bodyPr/>
          <a:lstStyle/>
          <a:p>
            <a:pPr algn="ctr"/>
            <a:r>
              <a:rPr lang="en-US" dirty="0" smtClean="0"/>
              <a:t>Impact of Outsourcing</a:t>
            </a:r>
            <a:endParaRPr lang="en-US" dirty="0"/>
          </a:p>
        </p:txBody>
      </p:sp>
      <p:sp>
        <p:nvSpPr>
          <p:cNvPr id="3" name="Content Placeholder 2"/>
          <p:cNvSpPr>
            <a:spLocks noGrp="1"/>
          </p:cNvSpPr>
          <p:nvPr>
            <p:ph sz="quarter" idx="1"/>
          </p:nvPr>
        </p:nvSpPr>
        <p:spPr>
          <a:xfrm>
            <a:off x="3505200" y="1600200"/>
            <a:ext cx="5260848" cy="5105400"/>
          </a:xfrm>
        </p:spPr>
        <p:txBody>
          <a:bodyPr>
            <a:normAutofit fontScale="77500" lnSpcReduction="20000"/>
          </a:bodyPr>
          <a:lstStyle/>
          <a:p>
            <a:r>
              <a:rPr lang="en-US" dirty="0" smtClean="0"/>
              <a:t>Outsourcing – when companies move jobs to other countries (or states) where labor is cheaper in order to reduce production costs. </a:t>
            </a:r>
          </a:p>
          <a:p>
            <a:pPr lvl="1"/>
            <a:r>
              <a:rPr lang="en-US" dirty="0" smtClean="0"/>
              <a:t>Negatives for NC industries – As more NC industries outsource their jobs to countries with lower labor costs, our citizens lose their jobs and incomes.  As individuals lose their incomes, the government loses out on collecting income taxes, therefore the overall NC economy suffers.</a:t>
            </a:r>
          </a:p>
          <a:p>
            <a:pPr lvl="1"/>
            <a:r>
              <a:rPr lang="en-US" dirty="0" smtClean="0"/>
              <a:t>Positives for NC – (very few) – some states with higher costs of living/production have outsourced their manufacturing jobs to the South, and states like NC, because they can pay their workers lower fees </a:t>
            </a:r>
          </a:p>
          <a:p>
            <a:pPr lvl="2"/>
            <a:r>
              <a:rPr lang="en-US" dirty="0" smtClean="0"/>
              <a:t>NC is a Right to Work State – so we do not have Unions which often drive up the wages/salaries for employees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Taxation</a:t>
            </a:r>
            <a:endParaRPr lang="en-US" dirty="0"/>
          </a:p>
        </p:txBody>
      </p:sp>
      <p:sp>
        <p:nvSpPr>
          <p:cNvPr id="3" name="Content Placeholder 2"/>
          <p:cNvSpPr>
            <a:spLocks noGrp="1"/>
          </p:cNvSpPr>
          <p:nvPr>
            <p:ph sz="quarter" idx="1"/>
          </p:nvPr>
        </p:nvSpPr>
        <p:spPr/>
        <p:txBody>
          <a:bodyPr/>
          <a:lstStyle/>
          <a:p>
            <a:pPr lvl="0"/>
            <a:r>
              <a:rPr lang="en-US" dirty="0"/>
              <a:t>Revenue:  Money the government receives.</a:t>
            </a:r>
          </a:p>
          <a:p>
            <a:pPr lvl="0"/>
            <a:r>
              <a:rPr lang="en-US" dirty="0"/>
              <a:t>Expenditures:  Money the government spends.</a:t>
            </a:r>
          </a:p>
          <a:p>
            <a:pPr lvl="0"/>
            <a:r>
              <a:rPr lang="en-US" dirty="0"/>
              <a:t>60 to 80 percent of state and local government revenue comes from taxation.</a:t>
            </a:r>
          </a:p>
          <a:p>
            <a:pPr lvl="0"/>
            <a:r>
              <a:rPr lang="en-US" dirty="0"/>
              <a:t>Nearly 100 percent of federal government revenue comes from taxes.</a:t>
            </a:r>
          </a:p>
          <a:p>
            <a:endParaRPr lang="en-US" dirty="0"/>
          </a:p>
        </p:txBody>
      </p:sp>
    </p:spTree>
    <p:extLst>
      <p:ext uri="{BB962C8B-B14F-4D97-AF65-F5344CB8AC3E}">
        <p14:creationId xmlns:p14="http://schemas.microsoft.com/office/powerpoint/2010/main" val="125830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Revenue</a:t>
            </a:r>
            <a:endParaRPr lang="en-US" dirty="0"/>
          </a:p>
        </p:txBody>
      </p:sp>
      <p:sp>
        <p:nvSpPr>
          <p:cNvPr id="3" name="Content Placeholder 2"/>
          <p:cNvSpPr>
            <a:spLocks noGrp="1"/>
          </p:cNvSpPr>
          <p:nvPr>
            <p:ph sz="quarter" idx="1"/>
          </p:nvPr>
        </p:nvSpPr>
        <p:spPr/>
        <p:txBody>
          <a:bodyPr/>
          <a:lstStyle/>
          <a:p>
            <a:pPr lvl="0"/>
            <a:r>
              <a:rPr lang="en-US" dirty="0"/>
              <a:t>The largest source of revenue for state governments is intergovernmental revenues.</a:t>
            </a:r>
          </a:p>
          <a:p>
            <a:pPr lvl="0"/>
            <a:r>
              <a:rPr lang="en-US" dirty="0"/>
              <a:t>This is money that one level of government receives from another.</a:t>
            </a:r>
          </a:p>
          <a:p>
            <a:pPr lvl="0"/>
            <a:r>
              <a:rPr lang="en-US" dirty="0"/>
              <a:t>The federal gov’t gives states money for welfare, highways, hospitals, and other activities.</a:t>
            </a:r>
          </a:p>
          <a:p>
            <a:pPr lvl="0"/>
            <a:r>
              <a:rPr lang="en-US" dirty="0"/>
              <a:t>Other sources include sales tax, property tax, and income tax.</a:t>
            </a:r>
          </a:p>
          <a:p>
            <a:endParaRPr lang="en-US" dirty="0"/>
          </a:p>
        </p:txBody>
      </p:sp>
    </p:spTree>
    <p:extLst>
      <p:ext uri="{BB962C8B-B14F-4D97-AF65-F5344CB8AC3E}">
        <p14:creationId xmlns:p14="http://schemas.microsoft.com/office/powerpoint/2010/main" val="42340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42860884"/>
              </p:ext>
            </p:extLst>
          </p:nvPr>
        </p:nvGraphicFramePr>
        <p:xfrm>
          <a:off x="1" y="0"/>
          <a:ext cx="9415152" cy="6858000"/>
        </p:xfrm>
        <a:graphic>
          <a:graphicData uri="http://schemas.openxmlformats.org/presentationml/2006/ole">
            <mc:AlternateContent xmlns:mc="http://schemas.openxmlformats.org/markup-compatibility/2006">
              <mc:Choice xmlns:v="urn:schemas-microsoft-com:vml" Requires="v">
                <p:oleObj spid="_x0000_s1034" name="Document" r:id="rId3" imgW="5486400" imgH="2933700" progId="Word.Document.12">
                  <p:link updateAutomatic="1"/>
                </p:oleObj>
              </mc:Choice>
              <mc:Fallback>
                <p:oleObj name="Document" r:id="rId3" imgW="5486400" imgH="2933700" progId="Word.Document.12">
                  <p:link updateAutomatic="1"/>
                  <p:pic>
                    <p:nvPicPr>
                      <p:cNvPr id="0" name=""/>
                      <p:cNvPicPr/>
                      <p:nvPr/>
                    </p:nvPicPr>
                    <p:blipFill>
                      <a:blip r:embed="rId4"/>
                      <a:stretch>
                        <a:fillRect/>
                      </a:stretch>
                    </p:blipFill>
                    <p:spPr>
                      <a:xfrm>
                        <a:off x="1" y="0"/>
                        <a:ext cx="9415152" cy="6858000"/>
                      </a:xfrm>
                      <a:prstGeom prst="rect">
                        <a:avLst/>
                      </a:prstGeom>
                    </p:spPr>
                  </p:pic>
                </p:oleObj>
              </mc:Fallback>
            </mc:AlternateContent>
          </a:graphicData>
        </a:graphic>
      </p:graphicFrame>
    </p:spTree>
    <p:extLst>
      <p:ext uri="{BB962C8B-B14F-4D97-AF65-F5344CB8AC3E}">
        <p14:creationId xmlns:p14="http://schemas.microsoft.com/office/powerpoint/2010/main" val="168541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p>
        </p:txBody>
      </p:sp>
      <p:sp>
        <p:nvSpPr>
          <p:cNvPr id="3" name="Content Placeholder 2"/>
          <p:cNvSpPr>
            <a:spLocks noGrp="1"/>
          </p:cNvSpPr>
          <p:nvPr>
            <p:ph sz="quarter" idx="1"/>
          </p:nvPr>
        </p:nvSpPr>
        <p:spPr/>
        <p:txBody>
          <a:bodyPr/>
          <a:lstStyle/>
          <a:p>
            <a:pPr lvl="0"/>
            <a:r>
              <a:rPr lang="en-US" dirty="0"/>
              <a:t>Entitlement programs - provide health, nutritional, or income payments to people who meet requirements.</a:t>
            </a:r>
          </a:p>
          <a:p>
            <a:pPr lvl="0"/>
            <a:r>
              <a:rPr lang="en-US" dirty="0"/>
              <a:t>Higher education is the 2nd largest spending category for states</a:t>
            </a:r>
          </a:p>
          <a:p>
            <a:pPr lvl="0"/>
            <a:r>
              <a:rPr lang="en-US" dirty="0"/>
              <a:t>States subsidize, or pay for part of the costs, of college education</a:t>
            </a:r>
          </a:p>
          <a:p>
            <a:pPr lvl="0"/>
            <a:r>
              <a:rPr lang="en-US" dirty="0"/>
              <a:t>For local governments, Elementary and Secondary School spending and police and fire protection make up most of their expenditures</a:t>
            </a:r>
          </a:p>
          <a:p>
            <a:endParaRPr lang="en-US" dirty="0"/>
          </a:p>
        </p:txBody>
      </p:sp>
    </p:spTree>
    <p:extLst>
      <p:ext uri="{BB962C8B-B14F-4D97-AF65-F5344CB8AC3E}">
        <p14:creationId xmlns:p14="http://schemas.microsoft.com/office/powerpoint/2010/main" val="43406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43499596"/>
              </p:ext>
            </p:extLst>
          </p:nvPr>
        </p:nvGraphicFramePr>
        <p:xfrm>
          <a:off x="0" y="69272"/>
          <a:ext cx="9144000" cy="6788727"/>
        </p:xfrm>
        <a:graphic>
          <a:graphicData uri="http://schemas.openxmlformats.org/presentationml/2006/ole">
            <mc:AlternateContent xmlns:mc="http://schemas.openxmlformats.org/markup-compatibility/2006">
              <mc:Choice xmlns:v="urn:schemas-microsoft-com:vml" Requires="v">
                <p:oleObj spid="_x0000_s2058" name="Document" r:id="rId3" imgW="5486400" imgH="2717800" progId="Word.Document.12">
                  <p:link updateAutomatic="1"/>
                </p:oleObj>
              </mc:Choice>
              <mc:Fallback>
                <p:oleObj name="Document" r:id="rId3" imgW="5486400" imgH="2717800" progId="Word.Document.12">
                  <p:link updateAutomatic="1"/>
                  <p:pic>
                    <p:nvPicPr>
                      <p:cNvPr id="0" name=""/>
                      <p:cNvPicPr/>
                      <p:nvPr/>
                    </p:nvPicPr>
                    <p:blipFill>
                      <a:blip r:embed="rId4"/>
                      <a:stretch>
                        <a:fillRect/>
                      </a:stretch>
                    </p:blipFill>
                    <p:spPr>
                      <a:xfrm>
                        <a:off x="0" y="69272"/>
                        <a:ext cx="9144000" cy="6788727"/>
                      </a:xfrm>
                      <a:prstGeom prst="rect">
                        <a:avLst/>
                      </a:prstGeom>
                    </p:spPr>
                  </p:pic>
                </p:oleObj>
              </mc:Fallback>
            </mc:AlternateContent>
          </a:graphicData>
        </a:graphic>
      </p:graphicFrame>
    </p:spTree>
    <p:extLst>
      <p:ext uri="{BB962C8B-B14F-4D97-AF65-F5344CB8AC3E}">
        <p14:creationId xmlns:p14="http://schemas.microsoft.com/office/powerpoint/2010/main" val="170214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Classifications</a:t>
            </a:r>
            <a:endParaRPr lang="en-US" dirty="0"/>
          </a:p>
        </p:txBody>
      </p:sp>
      <p:sp>
        <p:nvSpPr>
          <p:cNvPr id="3" name="Content Placeholder 2"/>
          <p:cNvSpPr>
            <a:spLocks noGrp="1"/>
          </p:cNvSpPr>
          <p:nvPr>
            <p:ph sz="quarter" idx="1"/>
          </p:nvPr>
        </p:nvSpPr>
        <p:spPr/>
        <p:txBody>
          <a:bodyPr/>
          <a:lstStyle/>
          <a:p>
            <a:pPr lvl="0"/>
            <a:r>
              <a:rPr lang="en-US" dirty="0"/>
              <a:t>Progressive tax:  Based on income.  Higher taxes on those with higher incomes.  Those who make less than a certain minimum pay no taxes.</a:t>
            </a:r>
          </a:p>
          <a:p>
            <a:pPr lvl="0"/>
            <a:r>
              <a:rPr lang="en-US" dirty="0"/>
              <a:t>Regressive tax: Takes a higher percentage from those with lower incomes than it does from those with higher incomes.</a:t>
            </a:r>
          </a:p>
          <a:p>
            <a:pPr lvl="0"/>
            <a:r>
              <a:rPr lang="en-US" dirty="0"/>
              <a:t>Proportional tax:  People pay the same amount with no consideration of income.</a:t>
            </a:r>
          </a:p>
          <a:p>
            <a:endParaRPr lang="en-US" dirty="0"/>
          </a:p>
        </p:txBody>
      </p:sp>
    </p:spTree>
    <p:extLst>
      <p:ext uri="{BB962C8B-B14F-4D97-AF65-F5344CB8AC3E}">
        <p14:creationId xmlns:p14="http://schemas.microsoft.com/office/powerpoint/2010/main" val="1852474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438</TotalTime>
  <Words>1799</Words>
  <Application>Microsoft Macintosh PowerPoint</Application>
  <PresentationFormat>On-screen Show (4:3)</PresentationFormat>
  <Paragraphs>148</Paragraphs>
  <Slides>33</Slides>
  <Notes>0</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33</vt:i4>
      </vt:variant>
    </vt:vector>
  </HeadingPairs>
  <TitlesOfParts>
    <vt:vector size="38" baseType="lpstr">
      <vt:lpstr>Median</vt:lpstr>
      <vt:lpstr>\\localhost\Users\GuysMac\Downloads\Macintosh HD:Users:GuysMac:Desktop:My Computer:Classes:C&amp;E:Civics 2011-2012:Ch 25 Taxation and Budget:Notes:Taxation and BudgetNEW.doc!OLE_LINK1</vt:lpstr>
      <vt:lpstr>\\localhost\Users\GuysMac\Downloads\Macintosh HD:Users:GuysMac:Desktop:My Computer:Classes:C&amp;E:Civics 2011-2012:Ch 25 Taxation and Budget:Notes:Taxation and BudgetNEW.doc!OLE_LINK2</vt:lpstr>
      <vt:lpstr>\\localhost\Users\GuysMac\Downloads\Macintosh HD:Users:GuysMac:Desktop:My Computer:Classes:C&amp;E:Civics 2011-2012:Ch 25 Taxation and Budget:Notes:Taxation and BudgetNEW.doc!OLE_LINK3</vt:lpstr>
      <vt:lpstr>\\localhost\Users\GuysMac\Downloads\Macintosh HD:Users:GuysMac:Desktop:My Computer:Classes:C&amp;E:Civics 2011-2012:Ch 27 An Interdependent World:Notes:Globalization and Trade Notes NEW.doc!OLE_LINK4</vt:lpstr>
      <vt:lpstr>National, State, and Local Economy</vt:lpstr>
      <vt:lpstr>Taxes and such</vt:lpstr>
      <vt:lpstr>Major US Taxes</vt:lpstr>
      <vt:lpstr>Taxation</vt:lpstr>
      <vt:lpstr>Sources of Revenue</vt:lpstr>
      <vt:lpstr>PowerPoint Presentation</vt:lpstr>
      <vt:lpstr>Expenditures</vt:lpstr>
      <vt:lpstr>PowerPoint Presentation</vt:lpstr>
      <vt:lpstr>Tax Classifications</vt:lpstr>
      <vt:lpstr>Payroll Taxes</vt:lpstr>
      <vt:lpstr>Non-tax Revenue</vt:lpstr>
      <vt:lpstr>Budgeting</vt:lpstr>
      <vt:lpstr>Budgeting</vt:lpstr>
      <vt:lpstr>Passing the Budget</vt:lpstr>
      <vt:lpstr>PowerPoint Presentation</vt:lpstr>
      <vt:lpstr>Surplus and Deficits</vt:lpstr>
      <vt:lpstr>Borrowing Money</vt:lpstr>
      <vt:lpstr>National Debt</vt:lpstr>
      <vt:lpstr>Balancing the Budget</vt:lpstr>
      <vt:lpstr>International trade</vt:lpstr>
      <vt:lpstr>Why Nations Trade</vt:lpstr>
      <vt:lpstr>PowerPoint Presentation</vt:lpstr>
      <vt:lpstr>Free Trade</vt:lpstr>
      <vt:lpstr>Financing Trade</vt:lpstr>
      <vt:lpstr>Global Interdependence</vt:lpstr>
      <vt:lpstr>Downsizing and Outsourcing</vt:lpstr>
      <vt:lpstr>National, State and local economies</vt:lpstr>
      <vt:lpstr>United States’ Economy</vt:lpstr>
      <vt:lpstr>North Carolina Major Industries</vt:lpstr>
      <vt:lpstr>State Economy - Agriculture</vt:lpstr>
      <vt:lpstr>State Economy -  Industrial</vt:lpstr>
      <vt:lpstr>Local Economy: Wake County</vt:lpstr>
      <vt:lpstr>Impact of Outsourcing</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economy</dc:title>
  <dc:creator>khanehan</dc:creator>
  <cp:lastModifiedBy>Guy McConnell</cp:lastModifiedBy>
  <cp:revision>34</cp:revision>
  <dcterms:created xsi:type="dcterms:W3CDTF">2013-05-07T14:09:00Z</dcterms:created>
  <dcterms:modified xsi:type="dcterms:W3CDTF">2016-05-23T15:57:55Z</dcterms:modified>
</cp:coreProperties>
</file>